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4"/>
  </p:notesMasterIdLst>
  <p:handoutMasterIdLst>
    <p:handoutMasterId r:id="rId65"/>
  </p:handoutMasterIdLst>
  <p:sldIdLst>
    <p:sldId id="2588" r:id="rId2"/>
    <p:sldId id="2222" r:id="rId3"/>
    <p:sldId id="2058" r:id="rId4"/>
    <p:sldId id="2404" r:id="rId5"/>
    <p:sldId id="2442" r:id="rId6"/>
    <p:sldId id="2405" r:id="rId7"/>
    <p:sldId id="2406" r:id="rId8"/>
    <p:sldId id="2408" r:id="rId9"/>
    <p:sldId id="2412" r:id="rId10"/>
    <p:sldId id="2413" r:id="rId11"/>
    <p:sldId id="2415" r:id="rId12"/>
    <p:sldId id="2416" r:id="rId13"/>
    <p:sldId id="2453" r:id="rId14"/>
    <p:sldId id="2374" r:id="rId15"/>
    <p:sldId id="2375" r:id="rId16"/>
    <p:sldId id="2420" r:id="rId17"/>
    <p:sldId id="2421" r:id="rId18"/>
    <p:sldId id="2422" r:id="rId19"/>
    <p:sldId id="2423" r:id="rId20"/>
    <p:sldId id="2424" r:id="rId21"/>
    <p:sldId id="2425" r:id="rId22"/>
    <p:sldId id="2426" r:id="rId23"/>
    <p:sldId id="2427" r:id="rId24"/>
    <p:sldId id="2378" r:id="rId25"/>
    <p:sldId id="2443" r:id="rId26"/>
    <p:sldId id="2457" r:id="rId27"/>
    <p:sldId id="2459" r:id="rId28"/>
    <p:sldId id="2446" r:id="rId29"/>
    <p:sldId id="2447" r:id="rId30"/>
    <p:sldId id="2448" r:id="rId31"/>
    <p:sldId id="2449" r:id="rId32"/>
    <p:sldId id="2230" r:id="rId33"/>
    <p:sldId id="2460" r:id="rId34"/>
    <p:sldId id="2461" r:id="rId35"/>
    <p:sldId id="2465" r:id="rId36"/>
    <p:sldId id="2466" r:id="rId37"/>
    <p:sldId id="2470" r:id="rId38"/>
    <p:sldId id="2473" r:id="rId39"/>
    <p:sldId id="2471" r:id="rId40"/>
    <p:sldId id="2475" r:id="rId41"/>
    <p:sldId id="2485" r:id="rId42"/>
    <p:sldId id="2486" r:id="rId43"/>
    <p:sldId id="2487" r:id="rId44"/>
    <p:sldId id="2491" r:id="rId45"/>
    <p:sldId id="2492" r:id="rId46"/>
    <p:sldId id="2493" r:id="rId47"/>
    <p:sldId id="2494" r:id="rId48"/>
    <p:sldId id="2589" r:id="rId49"/>
    <p:sldId id="2499" r:id="rId50"/>
    <p:sldId id="2500" r:id="rId51"/>
    <p:sldId id="2591" r:id="rId52"/>
    <p:sldId id="2581" r:id="rId53"/>
    <p:sldId id="2512" r:id="rId54"/>
    <p:sldId id="2513" r:id="rId55"/>
    <p:sldId id="2514" r:id="rId56"/>
    <p:sldId id="2515" r:id="rId57"/>
    <p:sldId id="2519" r:id="rId58"/>
    <p:sldId id="2520" r:id="rId59"/>
    <p:sldId id="2521" r:id="rId60"/>
    <p:sldId id="2576" r:id="rId61"/>
    <p:sldId id="2592" r:id="rId62"/>
    <p:sldId id="2593" r:id="rId6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  <a:srgbClr val="FF3399"/>
    <a:srgbClr val="FFFFCC"/>
    <a:srgbClr val="00CC99"/>
    <a:srgbClr val="3399FF"/>
    <a:srgbClr val="CC0066"/>
    <a:srgbClr val="D60093"/>
    <a:srgbClr val="FFFF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181" autoAdjust="0"/>
    <p:restoredTop sz="92697" autoAdjust="0"/>
  </p:normalViewPr>
  <p:slideViewPr>
    <p:cSldViewPr>
      <p:cViewPr varScale="1">
        <p:scale>
          <a:sx n="53" d="100"/>
          <a:sy n="53" d="100"/>
        </p:scale>
        <p:origin x="-811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CDD1-6B5F-4229-8B36-5C3BA8C5A72F}" type="datetimeFigureOut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144DE-3AA6-4749-B4CB-57116BE1CDF3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000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B88B3-B5A0-4C16-90AA-EE35C3F31C0D}" type="datetimeFigureOut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F40D8-53C3-4C90-8803-0105549C152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096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63F25-2357-458F-B90D-4CB0B6F780C0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4180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4A789-FCFB-406A-B35E-D3C3D4F0F379}" type="slidenum">
              <a:rPr lang="it-IT" smtClean="0"/>
              <a:pPr/>
              <a:t>61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1377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A6C4F-3804-4C19-A7D1-6C76B1DA5C3B}" type="slidenum">
              <a:rPr lang="it-IT" smtClean="0"/>
              <a:pPr/>
              <a:t>62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836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latin typeface="Segoe Print" panose="02000600000000000000" pitchFamily="2" charset="0"/>
              </a:rPr>
              <a:t>Percorso formativo </a:t>
            </a:r>
            <a:r>
              <a:rPr lang="it-IT" sz="1200" dirty="0"/>
              <a:t>orientato allo </a:t>
            </a:r>
            <a:r>
              <a:rPr lang="it-IT" sz="1200" i="1" dirty="0">
                <a:latin typeface="Candara" panose="020E0502030303020204" pitchFamily="34" charset="0"/>
              </a:rPr>
              <a:t>sviluppo di competenze didattiche e organizzative </a:t>
            </a:r>
            <a:r>
              <a:rPr lang="it-IT" sz="1200" dirty="0"/>
              <a:t>per la realizzazione di Piani per l’Inclusione sempre più adeguati alle esigenze degli allievi e delle scuole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F40D8-53C3-4C90-8803-0105549C152A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9695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latin typeface="Segoe Print" panose="02000600000000000000" pitchFamily="2" charset="0"/>
              </a:rPr>
              <a:t>Percorso formativo </a:t>
            </a:r>
            <a:r>
              <a:rPr lang="it-IT" sz="1200" dirty="0"/>
              <a:t>orientato allo </a:t>
            </a:r>
            <a:r>
              <a:rPr lang="it-IT" sz="1200" i="1" dirty="0">
                <a:latin typeface="Candara" panose="020E0502030303020204" pitchFamily="34" charset="0"/>
              </a:rPr>
              <a:t>sviluppo di competenze didattiche e organizzative </a:t>
            </a:r>
            <a:r>
              <a:rPr lang="it-IT" sz="1200" dirty="0"/>
              <a:t>per la realizzazione di Piani per l’Inclusione sempre più adeguati alle esigenze degli allievi e delle scuole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F40D8-53C3-4C90-8803-0105549C152A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7323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ea typeface="Calibri" pitchFamily="34" charset="0"/>
                <a:cs typeface="Arial" pitchFamily="34" charset="0"/>
              </a:rPr>
              <a:t>Perciò un compito di apprendimento genera risonanza emozionale positiva quando mette in moto una serie di sentimenti positivi:</a:t>
            </a:r>
            <a:endParaRPr lang="it-IT" sz="1200" dirty="0">
              <a:cs typeface="Arial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AB36-F7CF-463A-B0A0-288BDE9236AB}" type="slidenum">
              <a:rPr lang="it-IT" smtClean="0"/>
              <a:pPr/>
              <a:t>37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968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AB36-F7CF-463A-B0A0-288BDE9236AB}" type="slidenum">
              <a:rPr lang="it-IT" smtClean="0"/>
              <a:pPr/>
              <a:t>41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98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AB36-F7CF-463A-B0A0-288BDE9236AB}" type="slidenum">
              <a:rPr lang="it-IT" smtClean="0"/>
              <a:pPr/>
              <a:t>42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0453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CAB36-F7CF-463A-B0A0-288BDE9236AB}" type="slidenum">
              <a:rPr lang="it-IT" smtClean="0"/>
              <a:pPr/>
              <a:t>43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8612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16BB1-F31B-488A-9527-3C31ED76F48E}" type="slidenum">
              <a:rPr lang="it-IT" smtClean="0"/>
              <a:pPr/>
              <a:t>46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481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16BB1-F31B-488A-9527-3C31ED76F48E}" type="slidenum">
              <a:rPr lang="it-IT" smtClean="0"/>
              <a:pPr/>
              <a:t>47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159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B31B1-CB98-49E1-B472-9CAB91F29B14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7EA-A4A5-49EE-B6EA-68837C14E13D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3364-029B-4928-950C-B131DD251BE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5B25-2A46-461C-A92C-13AD3E9187A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ECF5-9893-4866-94D2-48C2123A7A13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536E-BAD3-4BDD-A959-44E5A1184ED8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F4D9-16DD-495E-B504-55CA0B76CDA7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B7217-91E6-4349-BBA3-28E4F1DBF052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00B2-376C-4DFE-9DA8-8B55B2915045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B6C-4FA1-43E7-8501-D40AB625057B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EB36-495E-45A7-BF93-D659AF1CADBC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0E895-915D-4E98-98AB-BCEAEA961C56}" type="datetime1">
              <a:rPr lang="it-IT" smtClean="0"/>
              <a:pPr/>
              <a:t>24/09/2018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Antonia Carlini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0373B-A4F5-4396-A99E-F3CFAAA8FD68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it/url?sa=i&amp;rct=j&amp;q=&amp;esrc=s&amp;source=images&amp;cd=&amp;cad=rja&amp;uact=8&amp;ved=0ahUKEwjZ5pyR7OLJAhWHvBoKHUbRAB0QjRwIBw&amp;url=http://www.google.it/url?sa=i&amp;rct=j&amp;q=&amp;esrc=s&amp;source=images&amp;cd=&amp;ved=&amp;url=http://www.canstockphoto.it/tazza-caff%C3%A8-11440058.html&amp;bvm=bv.110151844,d.ZWU&amp;psig=AFQjCNGcqy7pwngK5Qp39YnpaU1y3G81kw&amp;ust=1450439968834029&amp;bvm=bv.110151844,d.ZWU&amp;psig=AFQjCNGcqy7pwngK5Qp39YnpaU1y3G81kw&amp;ust=1450439968834029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34766-FFF9-486C-8F4D-41AE53559208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75615"/>
            <a:ext cx="8219256" cy="567055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500166" y="1285860"/>
            <a:ext cx="6215106" cy="442915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it-IT" sz="3600" b="1" dirty="0" smtClean="0">
                <a:solidFill>
                  <a:srgbClr val="0070C0"/>
                </a:solidFill>
                <a:latin typeface="Kristen ITC" pitchFamily="66" charset="0"/>
              </a:rPr>
              <a:t>Il </a:t>
            </a:r>
            <a:r>
              <a:rPr lang="it-IT" sz="3600" b="1" dirty="0">
                <a:solidFill>
                  <a:srgbClr val="0070C0"/>
                </a:solidFill>
                <a:latin typeface="Kristen ITC" pitchFamily="66" charset="0"/>
              </a:rPr>
              <a:t>docente coordinatore per l’inclusione </a:t>
            </a:r>
          </a:p>
          <a:p>
            <a:pPr algn="ctr">
              <a:spcBef>
                <a:spcPts val="1200"/>
              </a:spcBef>
            </a:pPr>
            <a:r>
              <a:rPr lang="it-IT" sz="3600" dirty="0" smtClean="0">
                <a:solidFill>
                  <a:srgbClr val="0099CC"/>
                </a:solidFill>
              </a:rPr>
              <a:t>Profili organizzativi e scenari didattici per l’inclusione</a:t>
            </a:r>
            <a:endParaRPr lang="it-IT" sz="3600" dirty="0">
              <a:solidFill>
                <a:srgbClr val="0099CC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it-IT" sz="3200" dirty="0" smtClean="0">
                <a:solidFill>
                  <a:schemeClr val="accent5">
                    <a:lumMod val="50000"/>
                  </a:schemeClr>
                </a:solidFill>
                <a:latin typeface="Calibri Light" pitchFamily="34" charset="0"/>
              </a:rPr>
              <a:t>Le azioni per innovare le pratiche di scuola e di classe</a:t>
            </a:r>
          </a:p>
          <a:p>
            <a:pPr algn="ctr">
              <a:spcBef>
                <a:spcPts val="1200"/>
              </a:spcBef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  <a:latin typeface="Agency FB" pitchFamily="34" charset="0"/>
              </a:rPr>
              <a:t>Polo formativo Castrovillari (CS), 25 settembre 2018 </a:t>
            </a:r>
            <a:endParaRPr lang="it-IT" sz="2000" dirty="0">
              <a:solidFill>
                <a:schemeClr val="accent5">
                  <a:lumMod val="50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6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10</a:t>
            </a:fld>
            <a:endParaRPr lang="it-IT" dirty="0"/>
          </a:p>
        </p:txBody>
      </p:sp>
      <p:pic>
        <p:nvPicPr>
          <p:cNvPr id="7" name="Picture 2" descr="http://www.smsparabiago.it/archivio_sito/comunicazioni/immagini/regola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200"/>
            <a:ext cx="3491880" cy="3600400"/>
          </a:xfrm>
          <a:prstGeom prst="rect">
            <a:avLst/>
          </a:prstGeom>
          <a:noFill/>
        </p:spPr>
      </p:pic>
      <p:sp>
        <p:nvSpPr>
          <p:cNvPr id="3" name="Fumetto 3 2"/>
          <p:cNvSpPr/>
          <p:nvPr/>
        </p:nvSpPr>
        <p:spPr>
          <a:xfrm>
            <a:off x="1010425" y="330339"/>
            <a:ext cx="1471030" cy="1144554"/>
          </a:xfrm>
          <a:prstGeom prst="wedgeEllipseCallout">
            <a:avLst>
              <a:gd name="adj1" fmla="val -22638"/>
              <a:gd name="adj2" fmla="val 71175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6000" i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583" y="535482"/>
            <a:ext cx="666714" cy="8360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299254" y="330339"/>
            <a:ext cx="516117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600" i="1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Processi</a:t>
            </a:r>
            <a:r>
              <a:rPr lang="it-IT" sz="26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attività e dinamiche di gruppo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Piano incontri del gruppo e profili organizzativi (chi-cosa fa-con quali risorse e strumenti?)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Agenda della riunione (sintesi incontri precedenti, obiettivi dell’incontro, distribuzione materiali, risultato atteso …)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Modelli, strumenti e buone pratiche per la riflessione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Strumenti per l’osservazione delle dinamiche del gruppo …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82073" y="4987464"/>
            <a:ext cx="29277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FF0066"/>
                </a:solidFill>
                <a:latin typeface="Segoe Print" panose="02000600000000000000" pitchFamily="2" charset="0"/>
              </a:rPr>
              <a:t>… E quali strumenti?</a:t>
            </a:r>
            <a:endParaRPr lang="it-IT" sz="28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32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7" name="Picture 2" descr="http://www.smsparabiago.it/archivio_sito/comunicazioni/immagini/regola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259" y="2118810"/>
            <a:ext cx="3491880" cy="3600400"/>
          </a:xfrm>
          <a:prstGeom prst="rect">
            <a:avLst/>
          </a:prstGeom>
          <a:noFill/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324" y="3501007"/>
            <a:ext cx="666714" cy="8360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3135660" y="692696"/>
            <a:ext cx="5768280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600" dirty="0"/>
              <a:t>PIANI  x MIGLIORARE</a:t>
            </a:r>
          </a:p>
          <a:p>
            <a:pPr marL="342900" indent="-34290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Piani di miglioramento – Azioni integrate e mirate sulle criticità rilevate a livello di scuola (aree deboli)</a:t>
            </a:r>
          </a:p>
          <a:p>
            <a:pPr>
              <a:spcAft>
                <a:spcPts val="600"/>
              </a:spcAft>
              <a:buClr>
                <a:srgbClr val="FF0066"/>
              </a:buClr>
            </a:pPr>
            <a:endParaRPr lang="it-IT" sz="2600" i="1" dirty="0">
              <a:solidFill>
                <a:srgbClr val="000000"/>
              </a:solidFill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rgbClr val="FF0066"/>
              </a:buClr>
            </a:pPr>
            <a:r>
              <a:rPr lang="it-IT" sz="2600" dirty="0"/>
              <a:t>MODELLI E STRUMENTI </a:t>
            </a:r>
          </a:p>
          <a:p>
            <a:pPr marL="342900" indent="-34290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Modelli e risorse per la realizzazione di itinerari individualizzati e personalizzati</a:t>
            </a:r>
          </a:p>
          <a:p>
            <a:pPr marL="342900" indent="-34290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Esempi documentati di buone pratiche</a:t>
            </a:r>
          </a:p>
          <a:p>
            <a:pPr marL="342900" indent="-342900">
              <a:buClr>
                <a:srgbClr val="FF0066"/>
              </a:buClr>
              <a:buFont typeface="Arial" panose="020B0604020202020204" pitchFamily="34" charset="0"/>
              <a:buChar char="•"/>
            </a:pPr>
            <a:r>
              <a:rPr lang="it-IT" sz="2600" dirty="0"/>
              <a:t>Risorse e strumenti per la prevenzione il monitoraggio e la valutazione degli interventi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35629" y="692696"/>
            <a:ext cx="207410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FF0066"/>
                </a:solidFill>
                <a:latin typeface="Segoe Print" panose="02000600000000000000" pitchFamily="2" charset="0"/>
              </a:rPr>
              <a:t>I prodotti del gruppo</a:t>
            </a:r>
            <a:endParaRPr lang="it-IT" sz="28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0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94547" y="1988840"/>
            <a:ext cx="815490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Progettare l’inclusione: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livello classe</a:t>
            </a:r>
          </a:p>
        </p:txBody>
      </p:sp>
    </p:spTree>
    <p:extLst>
      <p:ext uri="{BB962C8B-B14F-4D97-AF65-F5344CB8AC3E}">
        <p14:creationId xmlns:p14="http://schemas.microsoft.com/office/powerpoint/2010/main" val="353014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260648"/>
            <a:ext cx="8064896" cy="120032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La costruzione di una scuola inclusiva</a:t>
            </a:r>
          </a:p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percorso - fasi- modelli e strumenti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25960" y="1708061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Punto di partenza: autovalutazione di Istituto e riflessione sugli esiti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Rilevazione situazioni di BES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4000" dirty="0"/>
              <a:t>Progettazione multilivello e integrata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Pratiche didattiche inclusive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Autovalutazione di Istituto e bilancio  … per le azioni di miglioramento</a:t>
            </a:r>
          </a:p>
        </p:txBody>
      </p:sp>
      <p:sp>
        <p:nvSpPr>
          <p:cNvPr id="9" name="Stella a 12 punte 8"/>
          <p:cNvSpPr/>
          <p:nvPr/>
        </p:nvSpPr>
        <p:spPr>
          <a:xfrm>
            <a:off x="539552" y="1922784"/>
            <a:ext cx="432048" cy="461808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Stella a 12 punte 9"/>
          <p:cNvSpPr/>
          <p:nvPr/>
        </p:nvSpPr>
        <p:spPr>
          <a:xfrm>
            <a:off x="493204" y="2846398"/>
            <a:ext cx="442392" cy="461809"/>
          </a:xfrm>
          <a:prstGeom prst="star12">
            <a:avLst/>
          </a:prstGeom>
          <a:solidFill>
            <a:srgbClr val="FF66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Stella a 12 punte 10"/>
          <p:cNvSpPr/>
          <p:nvPr/>
        </p:nvSpPr>
        <p:spPr>
          <a:xfrm>
            <a:off x="539552" y="4901339"/>
            <a:ext cx="432048" cy="360040"/>
          </a:xfrm>
          <a:prstGeom prst="star12">
            <a:avLst/>
          </a:prstGeom>
          <a:solidFill>
            <a:srgbClr val="FF0000"/>
          </a:solidFill>
          <a:ln w="38100">
            <a:solidFill>
              <a:srgbClr val="FF5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2" name="Stella a 12 punte 11"/>
          <p:cNvSpPr/>
          <p:nvPr/>
        </p:nvSpPr>
        <p:spPr>
          <a:xfrm>
            <a:off x="359532" y="3702009"/>
            <a:ext cx="792088" cy="805527"/>
          </a:xfrm>
          <a:prstGeom prst="star12">
            <a:avLst/>
          </a:prstGeom>
          <a:solidFill>
            <a:srgbClr val="009900"/>
          </a:solidFill>
          <a:ln w="3810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Stella a 12 punte 13"/>
          <p:cNvSpPr/>
          <p:nvPr/>
        </p:nvSpPr>
        <p:spPr>
          <a:xfrm>
            <a:off x="539552" y="5805264"/>
            <a:ext cx="432048" cy="360040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93373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10" name="Stella a 12 punte 9"/>
          <p:cNvSpPr/>
          <p:nvPr/>
        </p:nvSpPr>
        <p:spPr>
          <a:xfrm>
            <a:off x="251520" y="332656"/>
            <a:ext cx="1080120" cy="1080120"/>
          </a:xfrm>
          <a:prstGeom prst="star12">
            <a:avLst/>
          </a:prstGeom>
          <a:solidFill>
            <a:srgbClr val="FF66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03648" y="260648"/>
            <a:ext cx="7200800" cy="1138773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Rilevazione di situazioni di </a:t>
            </a:r>
          </a:p>
          <a:p>
            <a:pPr algn="ctr"/>
            <a:r>
              <a:rPr lang="it-IT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BES</a:t>
            </a:r>
          </a:p>
        </p:txBody>
      </p:sp>
      <p:sp>
        <p:nvSpPr>
          <p:cNvPr id="7" name="Segnaposto contenuto 3"/>
          <p:cNvSpPr txBox="1">
            <a:spLocks noGrp="1"/>
          </p:cNvSpPr>
          <p:nvPr>
            <p:ph idx="1"/>
          </p:nvPr>
        </p:nvSpPr>
        <p:spPr>
          <a:xfrm>
            <a:off x="1403648" y="1772816"/>
            <a:ext cx="7200800" cy="457048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buNone/>
            </a:pPr>
            <a:r>
              <a:rPr lang="it-IT" dirty="0"/>
              <a:t>Quali alunni con disabilità?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(</a:t>
            </a:r>
            <a:r>
              <a:rPr lang="it-IT" sz="3000" i="1" dirty="0">
                <a:latin typeface="Candara" pitchFamily="34" charset="0"/>
              </a:rPr>
              <a:t>certificazione ai sensi della L.104/1992</a:t>
            </a:r>
            <a:r>
              <a:rPr lang="it-IT" dirty="0"/>
              <a:t>)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Quali alunni con DSA?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(</a:t>
            </a:r>
            <a:r>
              <a:rPr lang="it-IT" sz="3000" i="1" dirty="0">
                <a:latin typeface="Candara" pitchFamily="34" charset="0"/>
              </a:rPr>
              <a:t>diagnosi ai sensi della Legge 170/2010</a:t>
            </a:r>
            <a:r>
              <a:rPr lang="it-IT" dirty="0"/>
              <a:t>)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Quali alunni con BES rilevati dai 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Consigli di classe?</a:t>
            </a:r>
          </a:p>
          <a:p>
            <a:pPr algn="just">
              <a:spcBef>
                <a:spcPts val="600"/>
              </a:spcBef>
              <a:buNone/>
            </a:pPr>
            <a:r>
              <a:rPr lang="it-IT" dirty="0"/>
              <a:t>(</a:t>
            </a:r>
            <a:r>
              <a:rPr lang="it-IT" sz="3000" i="1" dirty="0">
                <a:latin typeface="Candara" pitchFamily="34" charset="0"/>
              </a:rPr>
              <a:t>Individuazione ai sensi della Direttiva 2012 e </a:t>
            </a:r>
          </a:p>
          <a:p>
            <a:pPr algn="just">
              <a:spcBef>
                <a:spcPts val="600"/>
              </a:spcBef>
              <a:buNone/>
            </a:pPr>
            <a:r>
              <a:rPr lang="it-IT" sz="3000" i="1" dirty="0">
                <a:latin typeface="Candara" pitchFamily="34" charset="0"/>
              </a:rPr>
              <a:t>della </a:t>
            </a:r>
            <a:r>
              <a:rPr lang="it-IT" sz="3000" i="1" dirty="0" err="1">
                <a:latin typeface="Candara" pitchFamily="34" charset="0"/>
              </a:rPr>
              <a:t>CM</a:t>
            </a:r>
            <a:r>
              <a:rPr lang="it-IT" sz="3000" i="1" dirty="0">
                <a:latin typeface="Candara" pitchFamily="34" charset="0"/>
              </a:rPr>
              <a:t> 8/2013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74518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539552" y="260648"/>
            <a:ext cx="8064896" cy="120032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Individuazione dei BES-svantaggio</a:t>
            </a:r>
          </a:p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La scuola individua, non certifica </a:t>
            </a: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539552" y="1700808"/>
            <a:ext cx="8064896" cy="4401205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“Non è compito della scuola certificare gli alunni con bisogni educativi speciali, ma individuare quelli per i quali è opportuna e necessaria l’adozione di </a:t>
            </a:r>
            <a:r>
              <a:rPr kumimoji="0" lang="it-IT" sz="2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Arial" pitchFamily="34" charset="0"/>
              </a:rPr>
              <a:t>particolari strategie didattiche</a:t>
            </a:r>
            <a:r>
              <a:rPr kumimoji="0" 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”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“la rilevazione di una mera difficoltà di apprendimento non dovrebbe indurre all’attivazione di un percorso specifico con la conseguente compilazione di un Piano Didattico” (rientrano nell’ambito di una didattica individualizzata ordinaria )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(</a:t>
            </a:r>
            <a:r>
              <a:rPr kumimoji="0" lang="it-IT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Nota n.2563-2013</a:t>
            </a: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)</a:t>
            </a:r>
            <a:endParaRPr kumimoji="0" lang="it-I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84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ccia a destra 5"/>
          <p:cNvSpPr/>
          <p:nvPr/>
        </p:nvSpPr>
        <p:spPr>
          <a:xfrm>
            <a:off x="0" y="-53950"/>
            <a:ext cx="758871" cy="1152128"/>
          </a:xfrm>
          <a:prstGeom prst="rightArrow">
            <a:avLst/>
          </a:prstGeom>
          <a:solidFill>
            <a:srgbClr val="FF0066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779434" y="137394"/>
            <a:ext cx="72728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ICF - livello alunno</a:t>
            </a:r>
            <a:endParaRPr lang="it-IT" sz="4400" dirty="0">
              <a:solidFill>
                <a:srgbClr val="FF0066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556792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/>
              <a:t>Modello di classificazione – biopsicosociale attento </a:t>
            </a:r>
            <a:r>
              <a:rPr lang="en-US" sz="2800" i="1" dirty="0">
                <a:latin typeface="Candara" pitchFamily="34" charset="0"/>
              </a:rPr>
              <a:t>non più alle menomazioni e disabilità </a:t>
            </a:r>
            <a:r>
              <a:rPr lang="en-US" sz="2800" dirty="0"/>
              <a:t>ma alle funzioni - strutture corporee e alle attività della persona 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/>
              <a:t>Consente di valutare  </a:t>
            </a:r>
            <a:r>
              <a:rPr lang="en-US" sz="2800" i="1" dirty="0">
                <a:latin typeface="Candara" pitchFamily="34" charset="0"/>
              </a:rPr>
              <a:t>non la patologia</a:t>
            </a:r>
            <a:r>
              <a:rPr lang="en-US" sz="2800" dirty="0"/>
              <a:t>, ma il grado di salute degli individui attraverso il concetto di </a:t>
            </a:r>
            <a:r>
              <a:rPr lang="en-US" sz="2600" b="1" dirty="0">
                <a:solidFill>
                  <a:srgbClr val="FF0066"/>
                </a:solidFill>
                <a:latin typeface="Segoe Print" panose="02000600000000000000" pitchFamily="2" charset="0"/>
              </a:rPr>
              <a:t>funzionamento</a:t>
            </a:r>
            <a:r>
              <a:rPr lang="en-US" sz="2400" dirty="0">
                <a:solidFill>
                  <a:srgbClr val="3399FF"/>
                </a:solidFill>
                <a:latin typeface="Segoe Print" panose="02000600000000000000" pitchFamily="2" charset="0"/>
              </a:rPr>
              <a:t> </a:t>
            </a:r>
            <a:endParaRPr lang="it-IT" sz="2400" dirty="0">
              <a:solidFill>
                <a:srgbClr val="3399FF"/>
              </a:solidFill>
              <a:latin typeface="Segoe Print" panose="02000600000000000000" pitchFamily="2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7544" y="4653136"/>
            <a:ext cx="8064896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US" sz="2800" i="1" dirty="0">
                <a:latin typeface="Candara" pitchFamily="34" charset="0"/>
              </a:rPr>
              <a:t>Correla le condizioni di salute con l’ambiente per individuare gli ostacoli da rimuovere e gli interventi facilitatori</a:t>
            </a:r>
            <a:r>
              <a:rPr lang="en-US" sz="2800" dirty="0"/>
              <a:t>.</a:t>
            </a:r>
            <a:r>
              <a:rPr lang="it-IT" sz="2800" dirty="0">
                <a:solidFill>
                  <a:srgbClr val="000080"/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41800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  <a:solidFill>
            <a:srgbClr val="00B0F0"/>
          </a:solidFill>
          <a:ln w="57150">
            <a:noFill/>
            <a:prstDash val="sysDot"/>
          </a:ln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Individuazione BES: uno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strumento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467544" y="1772816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Font typeface="Wingdings" pitchFamily="2" charset="2"/>
              <a:buChar char="ü"/>
            </a:pPr>
            <a:endParaRPr lang="it-IT" sz="3000" dirty="0">
              <a:latin typeface="Candara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- Tecnodid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628800"/>
            <a:ext cx="7992889" cy="89255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Calibri" pitchFamily="34" charset="0"/>
              </a:rPr>
              <a:t>Scheda per l’individuazione dei bes </a:t>
            </a:r>
          </a:p>
          <a:p>
            <a:pPr algn="ctr"/>
            <a:r>
              <a:rPr lang="it-IT" sz="2000" dirty="0">
                <a:latin typeface="Calibri" pitchFamily="34" charset="0"/>
              </a:rPr>
              <a:t>(</a:t>
            </a:r>
            <a:r>
              <a:rPr lang="it-IT" sz="2000" i="1" dirty="0">
                <a:latin typeface="Calibri" pitchFamily="34" charset="0"/>
              </a:rPr>
              <a:t>fonte principale di riferimento per il modello</a:t>
            </a:r>
            <a:r>
              <a:rPr lang="it-IT" sz="2000" dirty="0">
                <a:latin typeface="Calibri" pitchFamily="34" charset="0"/>
              </a:rPr>
              <a:t>: ICF)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55576" y="2636912"/>
            <a:ext cx="792088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1.Dati</a:t>
            </a:r>
          </a:p>
          <a:p>
            <a:r>
              <a:rPr lang="it-IT" sz="2800" dirty="0">
                <a:latin typeface="Calibri" pitchFamily="34" charset="0"/>
              </a:rPr>
              <a:t>Dati personali</a:t>
            </a:r>
          </a:p>
          <a:p>
            <a:r>
              <a:rPr lang="it-IT" sz="2800" dirty="0">
                <a:latin typeface="Calibri" pitchFamily="34" charset="0"/>
              </a:rPr>
              <a:t>Dati carriera scolastica</a:t>
            </a:r>
          </a:p>
          <a:p>
            <a:r>
              <a:rPr lang="it-IT" sz="2800" dirty="0">
                <a:latin typeface="Calibri" pitchFamily="34" charset="0"/>
              </a:rPr>
              <a:t>Dati classe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55576" y="4509120"/>
            <a:ext cx="7920880" cy="2246769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2.Aree esplorate e indicatori osservabili</a:t>
            </a:r>
          </a:p>
          <a:p>
            <a:r>
              <a:rPr lang="it-IT" sz="2800" dirty="0">
                <a:latin typeface="Calibri" pitchFamily="34" charset="0"/>
              </a:rPr>
              <a:t>Sfera relazionale – comportamentale (</a:t>
            </a:r>
            <a:r>
              <a:rPr lang="it-IT" sz="2800" i="1" dirty="0">
                <a:latin typeface="Calibri" pitchFamily="34" charset="0"/>
              </a:rPr>
              <a:t>indicatori</a:t>
            </a:r>
            <a:r>
              <a:rPr lang="it-IT" sz="2800" dirty="0">
                <a:latin typeface="Calibri" pitchFamily="34" charset="0"/>
              </a:rPr>
              <a:t>)</a:t>
            </a:r>
          </a:p>
          <a:p>
            <a:r>
              <a:rPr lang="it-IT" sz="2800" dirty="0">
                <a:latin typeface="Calibri" pitchFamily="34" charset="0"/>
              </a:rPr>
              <a:t>Sfera dello sviluppo (</a:t>
            </a:r>
            <a:r>
              <a:rPr lang="it-IT" sz="2800" i="1" dirty="0">
                <a:latin typeface="Calibri" pitchFamily="34" charset="0"/>
              </a:rPr>
              <a:t>indicatori</a:t>
            </a:r>
            <a:r>
              <a:rPr lang="it-IT" sz="2800" dirty="0">
                <a:latin typeface="Calibri" pitchFamily="34" charset="0"/>
              </a:rPr>
              <a:t>)</a:t>
            </a:r>
          </a:p>
          <a:p>
            <a:r>
              <a:rPr lang="it-IT" sz="2800" dirty="0">
                <a:latin typeface="Calibri" pitchFamily="34" charset="0"/>
              </a:rPr>
              <a:t>Sfera emozionale – somatica (</a:t>
            </a:r>
            <a:r>
              <a:rPr lang="it-IT" sz="2800" i="1" dirty="0">
                <a:latin typeface="Calibri" pitchFamily="34" charset="0"/>
              </a:rPr>
              <a:t>indicatori</a:t>
            </a:r>
            <a:r>
              <a:rPr lang="it-IT" sz="2800" dirty="0">
                <a:latin typeface="Calibri" pitchFamily="34" charset="0"/>
              </a:rPr>
              <a:t>)</a:t>
            </a:r>
          </a:p>
          <a:p>
            <a:r>
              <a:rPr lang="it-IT" sz="2800" dirty="0">
                <a:latin typeface="Calibri" pitchFamily="34" charset="0"/>
              </a:rPr>
              <a:t>Sfera sociale (</a:t>
            </a:r>
            <a:r>
              <a:rPr lang="it-IT" sz="2800" i="1" dirty="0">
                <a:latin typeface="Calibri" pitchFamily="34" charset="0"/>
              </a:rPr>
              <a:t>indicatori</a:t>
            </a:r>
            <a:r>
              <a:rPr lang="it-IT" sz="2800" dirty="0">
                <a:latin typeface="Calibri" pitchFamily="34" charset="0"/>
              </a:rPr>
              <a:t>)</a:t>
            </a:r>
          </a:p>
        </p:txBody>
      </p:sp>
      <p:sp>
        <p:nvSpPr>
          <p:cNvPr id="11" name="CasellaDiTesto 10"/>
          <p:cNvSpPr txBox="1"/>
          <p:nvPr/>
        </p:nvSpPr>
        <p:spPr>
          <a:xfrm rot="16200000">
            <a:off x="-413030" y="3698014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4015347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 txBox="1">
            <a:spLocks/>
          </p:cNvSpPr>
          <p:nvPr/>
        </p:nvSpPr>
        <p:spPr>
          <a:xfrm>
            <a:off x="2195736" y="1052736"/>
            <a:ext cx="6948264" cy="1296144"/>
          </a:xfrm>
          <a:prstGeom prst="rect">
            <a:avLst/>
          </a:prstGeom>
          <a:solidFill>
            <a:srgbClr val="99FF99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800" dirty="0"/>
              <a:t>Si relaziona con difficoltà, tende a isolarsi</a:t>
            </a:r>
          </a:p>
          <a:p>
            <a:r>
              <a:rPr lang="it-IT" sz="2800" dirty="0"/>
              <a:t>Mostra aggressività se non ha ciò che vuole </a:t>
            </a:r>
          </a:p>
          <a:p>
            <a:r>
              <a:rPr lang="it-IT" sz="2800" dirty="0"/>
              <a:t>Si muove in continuazione e esce spesso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195736" y="3789040"/>
            <a:ext cx="6948264" cy="1368152"/>
          </a:xfrm>
          <a:prstGeom prst="rect">
            <a:avLst/>
          </a:prstGeom>
          <a:solidFill>
            <a:srgbClr val="99FF99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800" dirty="0"/>
              <a:t>Ha difficoltà a esprimersi nel gruppo</a:t>
            </a:r>
          </a:p>
          <a:p>
            <a:r>
              <a:rPr lang="it-IT" sz="2800" dirty="0"/>
              <a:t>Rinuncia di fronte all’impegno/prime difficoltà Lamenta malessere fisico (mal di testa, pancia)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195736" y="5157192"/>
            <a:ext cx="6948264" cy="1368152"/>
          </a:xfrm>
          <a:prstGeom prst="rect">
            <a:avLst/>
          </a:prstGeom>
          <a:solidFill>
            <a:srgbClr val="99FF99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800" dirty="0"/>
              <a:t>Ha una frequenza irregolare</a:t>
            </a:r>
          </a:p>
          <a:p>
            <a:r>
              <a:rPr lang="it-IT" sz="2800" dirty="0"/>
              <a:t>Ha scarsa cura degli oggetti</a:t>
            </a:r>
          </a:p>
          <a:p>
            <a:r>
              <a:rPr lang="it-IT" sz="2800" dirty="0"/>
              <a:t>Non possiede i materiali di lavoro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0" y="1052736"/>
            <a:ext cx="2195736" cy="136815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sfera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relazionale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comportamentale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0" y="2420888"/>
            <a:ext cx="2195736" cy="144863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sfera  dello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sviluppo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0" y="3789040"/>
            <a:ext cx="2195736" cy="136815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sfera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emozionale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somatica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0" y="5157192"/>
            <a:ext cx="2195736" cy="136815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</a:rPr>
              <a:t>sfera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</a:rPr>
              <a:t>sociale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Aree esplorate: indicatori comportamentali</a:t>
            </a:r>
          </a:p>
        </p:txBody>
      </p:sp>
      <p:sp>
        <p:nvSpPr>
          <p:cNvPr id="16" name="CasellaDiTesto 15"/>
          <p:cNvSpPr txBox="1"/>
          <p:nvPr/>
        </p:nvSpPr>
        <p:spPr>
          <a:xfrm rot="20058770">
            <a:off x="7339635" y="5360687"/>
            <a:ext cx="175080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esempi</a:t>
            </a: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2195736" y="2348880"/>
            <a:ext cx="6948264" cy="1448632"/>
          </a:xfrm>
          <a:prstGeom prst="rect">
            <a:avLst/>
          </a:prstGeom>
          <a:solidFill>
            <a:srgbClr val="99FF99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800" dirty="0"/>
              <a:t>Ha difficoltà di comprensione verbale</a:t>
            </a:r>
          </a:p>
          <a:p>
            <a:r>
              <a:rPr lang="it-IT" sz="2800" dirty="0"/>
              <a:t>Ha una rapida caduta dell’attenzione</a:t>
            </a:r>
          </a:p>
          <a:p>
            <a:r>
              <a:rPr lang="it-IT" sz="2800" dirty="0"/>
              <a:t>Ha difficoltà logiche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075796" y="6545360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827729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467544" y="1772816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Font typeface="Wingdings" pitchFamily="2" charset="2"/>
              <a:buChar char="ü"/>
            </a:pPr>
            <a:endParaRPr lang="it-IT" sz="3000" dirty="0">
              <a:latin typeface="Candar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83568" y="404664"/>
            <a:ext cx="784887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3. Sinergie</a:t>
            </a:r>
          </a:p>
          <a:p>
            <a:r>
              <a:rPr lang="it-IT" sz="3200" dirty="0">
                <a:latin typeface="Calibri" pitchFamily="34" charset="0"/>
              </a:rPr>
              <a:t>Soggetti che hanno segnalato il bisogno </a:t>
            </a:r>
          </a:p>
          <a:p>
            <a:r>
              <a:rPr lang="it-IT" sz="3200" dirty="0">
                <a:latin typeface="Calibri" pitchFamily="34" charset="0"/>
              </a:rPr>
              <a:t>Altri soggetti coinvolti nell’intervento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2204864"/>
            <a:ext cx="7776864" cy="427809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4. Rilevazione </a:t>
            </a:r>
            <a:r>
              <a:rPr lang="it-IT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punti di forza *</a:t>
            </a:r>
            <a:endParaRPr lang="it-IT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it-IT" sz="3200" dirty="0">
                <a:latin typeface="Calibri" pitchFamily="34" charset="0"/>
              </a:rPr>
              <a:t>alunno (</a:t>
            </a:r>
            <a:r>
              <a:rPr lang="it-IT" sz="3200" i="1" dirty="0">
                <a:latin typeface="Calibri" pitchFamily="34" charset="0"/>
              </a:rPr>
              <a:t>indicatori</a:t>
            </a:r>
            <a:r>
              <a:rPr lang="it-IT" sz="3200" dirty="0">
                <a:latin typeface="Calibri" pitchFamily="34" charset="0"/>
              </a:rPr>
              <a:t>)</a:t>
            </a:r>
          </a:p>
          <a:p>
            <a:r>
              <a:rPr lang="it-IT" sz="3200" dirty="0">
                <a:latin typeface="Calibri" pitchFamily="34" charset="0"/>
              </a:rPr>
              <a:t>classe (</a:t>
            </a:r>
            <a:r>
              <a:rPr lang="it-IT" sz="3200" i="1" dirty="0">
                <a:latin typeface="Calibri" pitchFamily="34" charset="0"/>
              </a:rPr>
              <a:t>indicatori</a:t>
            </a:r>
            <a:r>
              <a:rPr lang="it-IT" sz="3200" dirty="0">
                <a:latin typeface="Calibri" pitchFamily="34" charset="0"/>
              </a:rPr>
              <a:t>)</a:t>
            </a:r>
          </a:p>
          <a:p>
            <a:r>
              <a:rPr lang="it-IT" sz="3200" dirty="0">
                <a:latin typeface="Calibri" pitchFamily="34" charset="0"/>
              </a:rPr>
              <a:t>team insegnanti (</a:t>
            </a:r>
            <a:r>
              <a:rPr lang="it-IT" sz="3200" i="1" dirty="0">
                <a:latin typeface="Calibri" pitchFamily="34" charset="0"/>
              </a:rPr>
              <a:t>indicatori</a:t>
            </a:r>
            <a:r>
              <a:rPr lang="it-IT" sz="3200" dirty="0">
                <a:latin typeface="Calibri" pitchFamily="34" charset="0"/>
              </a:rPr>
              <a:t>)</a:t>
            </a:r>
          </a:p>
          <a:p>
            <a:r>
              <a:rPr lang="it-IT" sz="3200" dirty="0">
                <a:latin typeface="Calibri" pitchFamily="34" charset="0"/>
              </a:rPr>
              <a:t>genitori (</a:t>
            </a:r>
            <a:r>
              <a:rPr lang="it-IT" sz="3200" i="1" dirty="0">
                <a:latin typeface="Calibri" pitchFamily="34" charset="0"/>
              </a:rPr>
              <a:t>indicatori</a:t>
            </a:r>
            <a:r>
              <a:rPr lang="it-IT" sz="3200" dirty="0">
                <a:latin typeface="Calibri" pitchFamily="34" charset="0"/>
              </a:rPr>
              <a:t>)</a:t>
            </a:r>
          </a:p>
          <a:p>
            <a:r>
              <a:rPr lang="it-IT" sz="3200" dirty="0">
                <a:latin typeface="Calibri" pitchFamily="34" charset="0"/>
              </a:rPr>
              <a:t>altre figure educative di riferimento (</a:t>
            </a:r>
            <a:r>
              <a:rPr lang="it-IT" sz="3200" i="1" dirty="0">
                <a:latin typeface="Calibri" pitchFamily="34" charset="0"/>
              </a:rPr>
              <a:t>indicatori</a:t>
            </a:r>
            <a:r>
              <a:rPr lang="it-IT" sz="3200" dirty="0">
                <a:latin typeface="Calibri" pitchFamily="34" charset="0"/>
              </a:rPr>
              <a:t>) </a:t>
            </a:r>
            <a:endParaRPr lang="it-IT" sz="3200" i="1" dirty="0">
              <a:latin typeface="Calibri" pitchFamily="34" charset="0"/>
            </a:endParaRPr>
          </a:p>
          <a:p>
            <a:r>
              <a:rPr lang="it-IT" sz="2400" i="1" dirty="0">
                <a:latin typeface="Calibri" pitchFamily="34" charset="0"/>
              </a:rPr>
              <a:t>* Rilevanti per l’individuazione delle risorse e per la progettazione di interventi di supporto e di facilitazione </a:t>
            </a:r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-413030" y="3698014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41075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556792"/>
            <a:ext cx="7524837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Secondo step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Formazione e workshop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816052" y="4875100"/>
            <a:ext cx="5511894" cy="646331"/>
          </a:xfrm>
          <a:prstGeom prst="rect">
            <a:avLst/>
          </a:prstGeom>
          <a:solidFill>
            <a:srgbClr val="FF0066"/>
          </a:solidFill>
        </p:spPr>
        <p:txBody>
          <a:bodyPr wrap="none" rtlCol="0">
            <a:spAutoFit/>
          </a:bodyPr>
          <a:lstStyle/>
          <a:p>
            <a:r>
              <a:rPr lang="it-IT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metodologico-didattica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7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 txBox="1">
            <a:spLocks/>
          </p:cNvSpPr>
          <p:nvPr/>
        </p:nvSpPr>
        <p:spPr>
          <a:xfrm>
            <a:off x="2195736" y="980728"/>
            <a:ext cx="6948264" cy="1448632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400" dirty="0">
                <a:latin typeface="Calibri" pitchFamily="34" charset="0"/>
              </a:rPr>
              <a:t>Mostra interessi specifici … tic, natura, meccanica Ha un compagno privilegiato</a:t>
            </a:r>
          </a:p>
          <a:p>
            <a:r>
              <a:rPr lang="it-IT" sz="2400" dirty="0">
                <a:latin typeface="Calibri" pitchFamily="34" charset="0"/>
              </a:rPr>
              <a:t>Assume volentieri compiti di responsabilità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2195736" y="3789040"/>
            <a:ext cx="6948264" cy="1368152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400" dirty="0">
                <a:latin typeface="Calibri" pitchFamily="34" charset="0"/>
              </a:rPr>
              <a:t>Il team è coeso e aperto all’innovazione</a:t>
            </a:r>
          </a:p>
          <a:p>
            <a:r>
              <a:rPr lang="it-IT" sz="2400" dirty="0">
                <a:latin typeface="Calibri" pitchFamily="34" charset="0"/>
              </a:rPr>
              <a:t>Docente disponibile a formare competenze per ... Docente specializzato per la mediazione di strategie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195736" y="5157192"/>
            <a:ext cx="6948264" cy="1368152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400" dirty="0">
                <a:latin typeface="Calibri" pitchFamily="34" charset="0"/>
              </a:rPr>
              <a:t>I genitori dell’alunno sono presenti e collaborativi</a:t>
            </a:r>
          </a:p>
          <a:p>
            <a:r>
              <a:rPr lang="it-IT" sz="2400" dirty="0">
                <a:latin typeface="Calibri" pitchFamily="34" charset="0"/>
              </a:rPr>
              <a:t>Altri genitori sono coinvolti nei processi di inclusione</a:t>
            </a:r>
          </a:p>
          <a:p>
            <a:r>
              <a:rPr lang="it-IT" sz="2400" dirty="0">
                <a:latin typeface="Calibri" pitchFamily="34" charset="0"/>
              </a:rPr>
              <a:t>Disponibilità di altra figura per intervento mirato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0" y="1052736"/>
            <a:ext cx="2123728" cy="136815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alunno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0" y="2348880"/>
            <a:ext cx="2123728" cy="144863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classe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0" y="5085184"/>
            <a:ext cx="2123728" cy="136815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genitori </a:t>
            </a:r>
          </a:p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e altre figure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Rilevazione punti di forza</a:t>
            </a:r>
          </a:p>
        </p:txBody>
      </p:sp>
      <p:sp>
        <p:nvSpPr>
          <p:cNvPr id="16" name="CasellaDiTesto 15"/>
          <p:cNvSpPr txBox="1"/>
          <p:nvPr/>
        </p:nvSpPr>
        <p:spPr>
          <a:xfrm rot="20058770">
            <a:off x="53567" y="347511"/>
            <a:ext cx="175080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esempi</a:t>
            </a:r>
          </a:p>
        </p:txBody>
      </p:sp>
      <p:sp>
        <p:nvSpPr>
          <p:cNvPr id="17" name="Segnaposto contenuto 2"/>
          <p:cNvSpPr txBox="1">
            <a:spLocks/>
          </p:cNvSpPr>
          <p:nvPr/>
        </p:nvSpPr>
        <p:spPr>
          <a:xfrm>
            <a:off x="2195736" y="2420888"/>
            <a:ext cx="6948264" cy="1448632"/>
          </a:xfrm>
          <a:prstGeom prst="rect">
            <a:avLst/>
          </a:prstGeom>
          <a:solidFill>
            <a:srgbClr val="CCFFFF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it-IT" sz="2400" dirty="0">
                <a:latin typeface="Calibri" pitchFamily="34" charset="0"/>
              </a:rPr>
              <a:t>Il gruppo è coeso e solidale</a:t>
            </a:r>
          </a:p>
          <a:p>
            <a:r>
              <a:rPr lang="it-IT" sz="2400" dirty="0">
                <a:latin typeface="Calibri" pitchFamily="34" charset="0"/>
              </a:rPr>
              <a:t>Le dinamiche relazionali sono aperte</a:t>
            </a:r>
          </a:p>
          <a:p>
            <a:r>
              <a:rPr lang="it-IT" sz="2400" dirty="0">
                <a:latin typeface="Calibri" pitchFamily="34" charset="0"/>
              </a:rPr>
              <a:t>Ci sono n. alunni capaci di tutoring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0" y="3717032"/>
            <a:ext cx="2123728" cy="1448632"/>
          </a:xfrm>
          <a:prstGeom prst="roundRect">
            <a:avLst/>
          </a:prstGeom>
          <a:solidFill>
            <a:srgbClr val="FFFFCC"/>
          </a:solidFill>
          <a:ln w="571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team </a:t>
            </a:r>
          </a:p>
          <a:p>
            <a:pPr algn="ctr"/>
            <a:r>
              <a:rPr lang="it-IT" sz="2400" dirty="0">
                <a:solidFill>
                  <a:schemeClr val="tx1"/>
                </a:solidFill>
                <a:latin typeface="Calibri" pitchFamily="34" charset="0"/>
              </a:rPr>
              <a:t>insegnanti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3923928" y="6581001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1257970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467544" y="1772816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Font typeface="Wingdings" pitchFamily="2" charset="2"/>
              <a:buChar char="ü"/>
            </a:pPr>
            <a:endParaRPr lang="it-IT" sz="30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260649"/>
            <a:ext cx="7704856" cy="61247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5. Condivisione </a:t>
            </a:r>
            <a:r>
              <a:rPr lang="it-IT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condizioni facilitanti * </a:t>
            </a:r>
            <a:r>
              <a:rPr lang="it-IT" sz="2800" dirty="0">
                <a:latin typeface="Calibri" pitchFamily="34" charset="0"/>
              </a:rPr>
              <a:t>: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a) </a:t>
            </a:r>
            <a:r>
              <a:rPr lang="it-IT" sz="2800" i="1" dirty="0">
                <a:latin typeface="Calibri" pitchFamily="34" charset="0"/>
              </a:rPr>
              <a:t>Metodologie didattiche inclusive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Adattamenti, differenziazioni, accorgimenti messi in atto dagli insegnanti nelle modalità di lavoro in aula (</a:t>
            </a:r>
            <a:r>
              <a:rPr lang="it-IT" sz="2800" i="1" dirty="0">
                <a:latin typeface="Calibri" pitchFamily="34" charset="0"/>
              </a:rPr>
              <a:t>specifiche</a:t>
            </a:r>
            <a:r>
              <a:rPr lang="it-IT" sz="2800" dirty="0">
                <a:latin typeface="Calibri" pitchFamily="34" charset="0"/>
              </a:rPr>
              <a:t>: es. nelle attività di …)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Differenziazione, semplificazione, riduzione dei contenuti disciplinari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Attività personalizzate in aula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Attività nel piccolo gruppo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Apprendimento tra pari – tutoring</a:t>
            </a:r>
          </a:p>
          <a:p>
            <a:pPr algn="just"/>
            <a:r>
              <a:rPr lang="it-IT" sz="2800" dirty="0">
                <a:latin typeface="Calibri" pitchFamily="34" charset="0"/>
              </a:rPr>
              <a:t>Utilizzo strategie mirate (mappe concettuali, metodo analogico, problem solving, attività per stili cognitivi riflessione metacognitiva …)</a:t>
            </a:r>
            <a:endParaRPr lang="it-IT" sz="2800" i="1" dirty="0">
              <a:latin typeface="Calibri" pitchFamily="34" charset="0"/>
            </a:endParaRPr>
          </a:p>
          <a:p>
            <a:r>
              <a:rPr lang="it-IT" sz="2800" i="1" dirty="0">
                <a:latin typeface="Calibri" pitchFamily="34" charset="0"/>
              </a:rPr>
              <a:t>* </a:t>
            </a:r>
            <a:r>
              <a:rPr lang="it-IT" sz="2400" i="1" dirty="0">
                <a:latin typeface="Calibri" pitchFamily="34" charset="0"/>
              </a:rPr>
              <a:t>Rilevanti per allestimento ambiente di apprendimento</a:t>
            </a:r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-413030" y="3698014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1492537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467544" y="1772816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None/>
            </a:pPr>
            <a:endParaRPr lang="it-IT" sz="3000" dirty="0">
              <a:latin typeface="Candara" pitchFamily="34" charset="0"/>
            </a:endParaRPr>
          </a:p>
          <a:p>
            <a:pPr algn="just">
              <a:buClr>
                <a:srgbClr val="336600"/>
              </a:buClr>
              <a:buFont typeface="Wingdings" pitchFamily="2" charset="2"/>
              <a:buChar char="ü"/>
            </a:pPr>
            <a:endParaRPr lang="it-IT" sz="3000" dirty="0">
              <a:latin typeface="Candara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260648"/>
            <a:ext cx="7704856" cy="61247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 pitchFamily="34" charset="0"/>
              </a:rPr>
              <a:t>b) </a:t>
            </a:r>
            <a:r>
              <a:rPr lang="it-IT" sz="2800" i="1" dirty="0">
                <a:latin typeface="Calibri" pitchFamily="34" charset="0"/>
              </a:rPr>
              <a:t>Scelte organizzative inclusive:</a:t>
            </a:r>
          </a:p>
          <a:p>
            <a:r>
              <a:rPr lang="it-IT" sz="2800" dirty="0">
                <a:latin typeface="Calibri" pitchFamily="34" charset="0"/>
              </a:rPr>
              <a:t>Attività individualizzate e personalizzate </a:t>
            </a:r>
          </a:p>
          <a:p>
            <a:r>
              <a:rPr lang="it-IT" sz="2800" dirty="0">
                <a:latin typeface="Calibri" pitchFamily="34" charset="0"/>
              </a:rPr>
              <a:t>Attività aggiuntive di sostegno e integrazione</a:t>
            </a:r>
          </a:p>
          <a:p>
            <a:r>
              <a:rPr lang="it-IT" sz="2800" dirty="0">
                <a:latin typeface="Calibri" pitchFamily="34" charset="0"/>
              </a:rPr>
              <a:t>Flessibilità dei tempi </a:t>
            </a:r>
          </a:p>
          <a:p>
            <a:r>
              <a:rPr lang="it-IT" sz="2800" dirty="0">
                <a:latin typeface="Calibri" pitchFamily="34" charset="0"/>
              </a:rPr>
              <a:t>Spazi attrezzati  interni –esterni</a:t>
            </a:r>
          </a:p>
          <a:p>
            <a:r>
              <a:rPr lang="it-IT" sz="2800" dirty="0">
                <a:latin typeface="Calibri" pitchFamily="34" charset="0"/>
              </a:rPr>
              <a:t>Risorse gruppi-alunni</a:t>
            </a:r>
          </a:p>
          <a:p>
            <a:r>
              <a:rPr lang="it-IT" sz="2800" dirty="0">
                <a:latin typeface="Calibri" pitchFamily="34" charset="0"/>
              </a:rPr>
              <a:t>Risorse professionali interne</a:t>
            </a:r>
          </a:p>
          <a:p>
            <a:r>
              <a:rPr lang="it-IT" sz="2800" dirty="0">
                <a:latin typeface="Calibri" pitchFamily="34" charset="0"/>
              </a:rPr>
              <a:t>Risorse umane e professionali esterne</a:t>
            </a:r>
          </a:p>
          <a:p>
            <a:r>
              <a:rPr lang="it-IT" sz="2800" dirty="0">
                <a:latin typeface="Calibri" pitchFamily="34" charset="0"/>
              </a:rPr>
              <a:t>Risorse  strumentali per l’insegnamento e per l’apprendimento</a:t>
            </a:r>
          </a:p>
          <a:p>
            <a:endParaRPr lang="it-IT" sz="2800" dirty="0">
              <a:latin typeface="Calibri" pitchFamily="34" charset="0"/>
            </a:endParaRPr>
          </a:p>
          <a:p>
            <a:r>
              <a:rPr lang="it-IT" sz="2800" dirty="0">
                <a:latin typeface="Calibri" pitchFamily="34" charset="0"/>
              </a:rPr>
              <a:t>c) </a:t>
            </a:r>
            <a:r>
              <a:rPr lang="it-IT" sz="2800" i="1" dirty="0">
                <a:latin typeface="Calibri" pitchFamily="34" charset="0"/>
              </a:rPr>
              <a:t>Approccio valutativo formativo - orientativo</a:t>
            </a:r>
          </a:p>
          <a:p>
            <a:r>
              <a:rPr lang="it-IT" sz="2800" dirty="0">
                <a:latin typeface="Calibri" pitchFamily="34" charset="0"/>
              </a:rPr>
              <a:t>Modalità e criteri di valutazione condivisi</a:t>
            </a:r>
          </a:p>
          <a:p>
            <a:r>
              <a:rPr lang="it-IT" sz="2800" dirty="0">
                <a:latin typeface="Calibri" pitchFamily="34" charset="0"/>
              </a:rPr>
              <a:t>Adattamenti e misure dispensative</a:t>
            </a:r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-413030" y="3698014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607571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11560" y="332657"/>
            <a:ext cx="8064896" cy="6001643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r>
              <a:rPr lang="it-IT" sz="24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Scheda sintesi </a:t>
            </a:r>
            <a:r>
              <a:rPr lang="it-IT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per il Coordinatore</a:t>
            </a:r>
          </a:p>
          <a:p>
            <a:r>
              <a:rPr lang="it-IT" sz="2400" dirty="0">
                <a:latin typeface="Calibri" pitchFamily="34" charset="0"/>
              </a:rPr>
              <a:t>Scuola …………………..…classe/sezione ……………</a:t>
            </a:r>
          </a:p>
          <a:p>
            <a:r>
              <a:rPr lang="it-IT" sz="2400" dirty="0">
                <a:latin typeface="Calibri" pitchFamily="34" charset="0"/>
              </a:rPr>
              <a:t>n° totale alunni ………. di cui:</a:t>
            </a:r>
          </a:p>
          <a:p>
            <a:pPr lvl="0"/>
            <a:r>
              <a:rPr lang="it-IT" sz="2400" dirty="0">
                <a:latin typeface="Calibri" pitchFamily="34" charset="0"/>
              </a:rPr>
              <a:t>con disabilità n°…...</a:t>
            </a:r>
          </a:p>
          <a:p>
            <a:pPr lvl="0"/>
            <a:r>
              <a:rPr lang="it-IT" sz="2400" dirty="0">
                <a:latin typeface="Calibri" pitchFamily="34" charset="0"/>
              </a:rPr>
              <a:t>con DSA n° ……</a:t>
            </a:r>
          </a:p>
          <a:p>
            <a:pPr lvl="0"/>
            <a:r>
              <a:rPr lang="it-IT" sz="2400" dirty="0">
                <a:latin typeface="Calibri" pitchFamily="34" charset="0"/>
              </a:rPr>
              <a:t>con disagio e/o svantaggio n°……</a:t>
            </a:r>
          </a:p>
          <a:p>
            <a:r>
              <a:rPr lang="it-IT" sz="2400" dirty="0">
                <a:latin typeface="Calibri" pitchFamily="34" charset="0"/>
              </a:rPr>
              <a:t>Descrizione dei casi di Bisogno Educativo Speciale:</a:t>
            </a:r>
          </a:p>
          <a:p>
            <a:r>
              <a:rPr lang="it-IT" sz="2400" dirty="0">
                <a:latin typeface="Calibri" pitchFamily="34" charset="0"/>
              </a:rPr>
              <a:t>Alunno/a   </a:t>
            </a:r>
          </a:p>
          <a:p>
            <a:r>
              <a:rPr lang="it-IT" sz="2400" dirty="0">
                <a:latin typeface="Calibri" pitchFamily="34" charset="0"/>
              </a:rPr>
              <a:t>Tipo di BES</a:t>
            </a:r>
          </a:p>
          <a:p>
            <a:r>
              <a:rPr lang="it-IT" sz="2400" dirty="0">
                <a:latin typeface="Calibri" pitchFamily="34" charset="0"/>
              </a:rPr>
              <a:t>Principali adattamenti: strategie, dispense, strumenti</a:t>
            </a:r>
          </a:p>
          <a:p>
            <a:r>
              <a:rPr lang="it-IT" sz="2400" b="1" i="1" dirty="0">
                <a:latin typeface="Calibri" pitchFamily="34" charset="0"/>
              </a:rPr>
              <a:t>Legenda BES:</a:t>
            </a:r>
            <a:endParaRPr lang="it-IT" sz="2400" dirty="0">
              <a:latin typeface="Calibri" pitchFamily="34" charset="0"/>
            </a:endParaRPr>
          </a:p>
          <a:p>
            <a:r>
              <a:rPr lang="it-IT" sz="2400" b="1" i="1" dirty="0">
                <a:latin typeface="Calibri" pitchFamily="34" charset="0"/>
              </a:rPr>
              <a:t>1. </a:t>
            </a:r>
            <a:r>
              <a:rPr lang="it-IT" sz="2400" i="1" dirty="0">
                <a:latin typeface="Calibri" pitchFamily="34" charset="0"/>
              </a:rPr>
              <a:t>Disabilità(con diagnosi clinica)</a:t>
            </a:r>
            <a:endParaRPr lang="it-IT" sz="2400" dirty="0">
              <a:latin typeface="Calibri" pitchFamily="34" charset="0"/>
            </a:endParaRPr>
          </a:p>
          <a:p>
            <a:r>
              <a:rPr lang="it-IT" sz="2400" b="1" i="1" dirty="0">
                <a:latin typeface="Calibri" pitchFamily="34" charset="0"/>
              </a:rPr>
              <a:t>2. </a:t>
            </a:r>
            <a:r>
              <a:rPr lang="it-IT" sz="2400" i="1" dirty="0">
                <a:latin typeface="Calibri" pitchFamily="34" charset="0"/>
              </a:rPr>
              <a:t>Disturbo evolutivo specifico (con diagnosi specialistica)</a:t>
            </a:r>
            <a:endParaRPr lang="it-IT" sz="2400" dirty="0">
              <a:latin typeface="Calibri" pitchFamily="34" charset="0"/>
            </a:endParaRPr>
          </a:p>
          <a:p>
            <a:r>
              <a:rPr lang="it-IT" sz="2400" b="1" i="1" dirty="0">
                <a:latin typeface="Calibri" pitchFamily="34" charset="0"/>
              </a:rPr>
              <a:t>3</a:t>
            </a:r>
            <a:r>
              <a:rPr lang="it-IT" sz="2400" i="1" dirty="0">
                <a:latin typeface="Calibri" pitchFamily="34" charset="0"/>
              </a:rPr>
              <a:t>. Svantaggio socio-economico, linguistico e culturale</a:t>
            </a:r>
            <a:endParaRPr lang="it-IT" sz="2400" dirty="0">
              <a:latin typeface="Calibri" pitchFamily="34" charset="0"/>
            </a:endParaRPr>
          </a:p>
          <a:p>
            <a:r>
              <a:rPr lang="it-IT" sz="2400" i="1" dirty="0">
                <a:latin typeface="Calibri" pitchFamily="34" charset="0"/>
              </a:rPr>
              <a:t> </a:t>
            </a:r>
            <a:endParaRPr lang="it-IT" sz="2400" dirty="0">
              <a:latin typeface="Calibri" pitchFamily="34" charset="0"/>
            </a:endParaRPr>
          </a:p>
          <a:p>
            <a:r>
              <a:rPr lang="it-IT" sz="2400" i="1" dirty="0">
                <a:latin typeface="Calibri" pitchFamily="34" charset="0"/>
              </a:rPr>
              <a:t>Data ……                                       Firma docente coordinatore</a:t>
            </a:r>
            <a:endParaRPr lang="it-IT" sz="2400" dirty="0">
              <a:latin typeface="Calibri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 rot="16200000">
            <a:off x="-413030" y="3698014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  <p:sp>
        <p:nvSpPr>
          <p:cNvPr id="4" name="Pagina iniziale 3">
            <a:hlinkClick r:id="rId2" action="ppaction://hlinksldjump" highlightClick="1"/>
          </p:cNvPr>
          <p:cNvSpPr/>
          <p:nvPr/>
        </p:nvSpPr>
        <p:spPr>
          <a:xfrm>
            <a:off x="8317608" y="6148240"/>
            <a:ext cx="826392" cy="70976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0516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580112" y="4293096"/>
            <a:ext cx="3168352" cy="2062103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L’individuazione dei BES (non rientranti nelle tutele delle norme L.104 e L 170)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i="1" dirty="0">
                <a:latin typeface="Candara" pitchFamily="34" charset="0"/>
                <a:ea typeface="Calibri" pitchFamily="34" charset="0"/>
                <a:cs typeface="Times New Roman" pitchFamily="18" charset="0"/>
              </a:rPr>
              <a:t>è effettuata dal Consiglio con </a:t>
            </a:r>
            <a:r>
              <a:rPr kumimoji="0" lang="it-IT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decisione</a:t>
            </a:r>
            <a:r>
              <a:rPr kumimoji="0" lang="it-IT" sz="16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(delibera)</a:t>
            </a:r>
            <a:r>
              <a:rPr kumimoji="0" lang="it-IT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assunta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sulla base di considerazioni pedagogiche e didattiche</a:t>
            </a:r>
            <a:r>
              <a:rPr kumimoji="0" 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cs typeface="Arial" pitchFamily="34" charset="0"/>
              </a:rPr>
              <a:t>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dirty="0">
                <a:latin typeface="Candara" pitchFamily="34" charset="0"/>
                <a:cs typeface="Arial" pitchFamily="34" charset="0"/>
              </a:rPr>
              <a:t>(</a:t>
            </a:r>
            <a:r>
              <a:rPr kumimoji="0" lang="it-I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cs typeface="Arial" pitchFamily="34" charset="0"/>
              </a:rPr>
              <a:t>C.M. n.8/2013)</a:t>
            </a:r>
          </a:p>
        </p:txBody>
      </p:sp>
      <p:sp>
        <p:nvSpPr>
          <p:cNvPr id="29" name="Ovale 28"/>
          <p:cNvSpPr/>
          <p:nvPr/>
        </p:nvSpPr>
        <p:spPr>
          <a:xfrm>
            <a:off x="5868144" y="1340768"/>
            <a:ext cx="2592288" cy="25705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0" name="Ovale 29"/>
          <p:cNvSpPr/>
          <p:nvPr/>
        </p:nvSpPr>
        <p:spPr>
          <a:xfrm>
            <a:off x="6300192" y="2132856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6084168" y="2492896"/>
            <a:ext cx="216024" cy="216024"/>
          </a:xfrm>
          <a:prstGeom prst="ellipse">
            <a:avLst/>
          </a:prstGeom>
          <a:solidFill>
            <a:srgbClr val="9933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2" name="Ovale 31"/>
          <p:cNvSpPr/>
          <p:nvPr/>
        </p:nvSpPr>
        <p:spPr>
          <a:xfrm>
            <a:off x="6876256" y="1844824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6660232" y="2780928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4" name="Ovale 33"/>
          <p:cNvSpPr/>
          <p:nvPr/>
        </p:nvSpPr>
        <p:spPr>
          <a:xfrm>
            <a:off x="6156176" y="3068960"/>
            <a:ext cx="216024" cy="216024"/>
          </a:xfrm>
          <a:prstGeom prst="ellipse">
            <a:avLst/>
          </a:prstGeom>
          <a:solidFill>
            <a:srgbClr val="FFCC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Ovale 34"/>
          <p:cNvSpPr/>
          <p:nvPr/>
        </p:nvSpPr>
        <p:spPr>
          <a:xfrm>
            <a:off x="6444208" y="3284984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6" name="Ovale 35"/>
          <p:cNvSpPr/>
          <p:nvPr/>
        </p:nvSpPr>
        <p:spPr>
          <a:xfrm>
            <a:off x="7380312" y="1988840"/>
            <a:ext cx="216024" cy="216024"/>
          </a:xfrm>
          <a:prstGeom prst="ellipse">
            <a:avLst/>
          </a:prstGeom>
          <a:solidFill>
            <a:srgbClr val="CC009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7" name="Ovale 36"/>
          <p:cNvSpPr/>
          <p:nvPr/>
        </p:nvSpPr>
        <p:spPr>
          <a:xfrm>
            <a:off x="7236296" y="3356992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8" name="Ovale 37"/>
          <p:cNvSpPr/>
          <p:nvPr/>
        </p:nvSpPr>
        <p:spPr>
          <a:xfrm>
            <a:off x="7092280" y="2564904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9" name="Ovale 38"/>
          <p:cNvSpPr/>
          <p:nvPr/>
        </p:nvSpPr>
        <p:spPr>
          <a:xfrm>
            <a:off x="6300192" y="2708920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0" name="Ovale 39"/>
          <p:cNvSpPr/>
          <p:nvPr/>
        </p:nvSpPr>
        <p:spPr>
          <a:xfrm>
            <a:off x="7020272" y="2996952"/>
            <a:ext cx="216024" cy="216024"/>
          </a:xfrm>
          <a:prstGeom prst="ellipse">
            <a:avLst/>
          </a:prstGeom>
          <a:solidFill>
            <a:srgbClr val="00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1" name="Ovale 40"/>
          <p:cNvSpPr/>
          <p:nvPr/>
        </p:nvSpPr>
        <p:spPr>
          <a:xfrm>
            <a:off x="6732240" y="22048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Ovale 41"/>
          <p:cNvSpPr/>
          <p:nvPr/>
        </p:nvSpPr>
        <p:spPr>
          <a:xfrm>
            <a:off x="6876256" y="342900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3" name="Ovale 42"/>
          <p:cNvSpPr/>
          <p:nvPr/>
        </p:nvSpPr>
        <p:spPr>
          <a:xfrm>
            <a:off x="7668344" y="1700808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4" name="Ovale 43"/>
          <p:cNvSpPr/>
          <p:nvPr/>
        </p:nvSpPr>
        <p:spPr>
          <a:xfrm>
            <a:off x="7452320" y="2708920"/>
            <a:ext cx="216024" cy="216024"/>
          </a:xfrm>
          <a:prstGeom prst="ellipse">
            <a:avLst/>
          </a:prstGeom>
          <a:solidFill>
            <a:srgbClr val="FF99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5" name="Ovale 44"/>
          <p:cNvSpPr/>
          <p:nvPr/>
        </p:nvSpPr>
        <p:spPr>
          <a:xfrm>
            <a:off x="7524328" y="3068960"/>
            <a:ext cx="216024" cy="216024"/>
          </a:xfrm>
          <a:prstGeom prst="ellipse">
            <a:avLst/>
          </a:prstGeom>
          <a:solidFill>
            <a:srgbClr val="FF99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6" name="Ovale 45"/>
          <p:cNvSpPr/>
          <p:nvPr/>
        </p:nvSpPr>
        <p:spPr>
          <a:xfrm>
            <a:off x="7380312" y="2276872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7" name="Ovale 46"/>
          <p:cNvSpPr/>
          <p:nvPr/>
        </p:nvSpPr>
        <p:spPr>
          <a:xfrm>
            <a:off x="7956376" y="2276872"/>
            <a:ext cx="216024" cy="216024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8" name="Ovale 47"/>
          <p:cNvSpPr/>
          <p:nvPr/>
        </p:nvSpPr>
        <p:spPr>
          <a:xfrm>
            <a:off x="7812360" y="1916832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9" name="Ovale 48"/>
          <p:cNvSpPr/>
          <p:nvPr/>
        </p:nvSpPr>
        <p:spPr>
          <a:xfrm>
            <a:off x="7308304" y="1484784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0" name="Ovale 49"/>
          <p:cNvSpPr/>
          <p:nvPr/>
        </p:nvSpPr>
        <p:spPr>
          <a:xfrm>
            <a:off x="7884368" y="3212976"/>
            <a:ext cx="216024" cy="216024"/>
          </a:xfrm>
          <a:prstGeom prst="ellipse">
            <a:avLst/>
          </a:prstGeom>
          <a:solidFill>
            <a:srgbClr val="9933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1" name="Ovale 50"/>
          <p:cNvSpPr/>
          <p:nvPr/>
        </p:nvSpPr>
        <p:spPr>
          <a:xfrm>
            <a:off x="6516216" y="1628800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2" name="Ovale 51"/>
          <p:cNvSpPr/>
          <p:nvPr/>
        </p:nvSpPr>
        <p:spPr>
          <a:xfrm>
            <a:off x="8100392" y="2708920"/>
            <a:ext cx="216024" cy="216024"/>
          </a:xfrm>
          <a:prstGeom prst="ellipse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683568" y="1484784"/>
            <a:ext cx="4824536" cy="4893647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Clr>
                <a:srgbClr val="0066FF"/>
              </a:buClr>
            </a:pPr>
            <a:r>
              <a:rPr lang="it-IT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delibera</a:t>
            </a:r>
          </a:p>
          <a:p>
            <a:pPr algn="just">
              <a:buClr>
                <a:srgbClr val="0066FF"/>
              </a:buClr>
            </a:pPr>
            <a:r>
              <a:rPr lang="it-IT" sz="2800" dirty="0"/>
              <a:t>costituisce l’</a:t>
            </a:r>
            <a:r>
              <a:rPr lang="it-IT" sz="2800" i="1" dirty="0"/>
              <a:t>ossatura</a:t>
            </a:r>
            <a:r>
              <a:rPr lang="it-IT" sz="2800" dirty="0"/>
              <a:t> del PDP</a:t>
            </a:r>
            <a:br>
              <a:rPr lang="it-IT" sz="2800" dirty="0"/>
            </a:br>
            <a:r>
              <a:rPr lang="it-IT" sz="2800" dirty="0"/>
              <a:t>definendone la struttura</a:t>
            </a:r>
          </a:p>
          <a:p>
            <a:pPr algn="just">
              <a:buClr>
                <a:srgbClr val="0066FF"/>
              </a:buClr>
              <a:buFont typeface="Wingdings" pitchFamily="2" charset="2"/>
              <a:buChar char="§"/>
            </a:pPr>
            <a:r>
              <a:rPr lang="it-IT" sz="2800" i="1" dirty="0"/>
              <a:t> </a:t>
            </a:r>
            <a:r>
              <a:rPr lang="it-IT" sz="2600" i="1" dirty="0">
                <a:latin typeface="Candara" pitchFamily="34" charset="0"/>
              </a:rPr>
              <a:t>Situazione</a:t>
            </a:r>
            <a:r>
              <a:rPr lang="it-IT" sz="2800" dirty="0"/>
              <a:t> dell’alunno</a:t>
            </a:r>
          </a:p>
          <a:p>
            <a:pPr algn="just">
              <a:buClr>
                <a:srgbClr val="0066FF"/>
              </a:buClr>
              <a:buFont typeface="Wingdings" pitchFamily="2" charset="2"/>
              <a:buChar char="§"/>
            </a:pPr>
            <a:r>
              <a:rPr lang="it-IT" sz="2600" i="1" dirty="0">
                <a:latin typeface="Candara" pitchFamily="34" charset="0"/>
              </a:rPr>
              <a:t> Intervento</a:t>
            </a:r>
            <a:r>
              <a:rPr lang="it-IT" sz="2800" dirty="0"/>
              <a:t> di cura educativa e di sostegno personalizzato</a:t>
            </a:r>
          </a:p>
          <a:p>
            <a:pPr algn="just">
              <a:buClr>
                <a:srgbClr val="0066FF"/>
              </a:buClr>
              <a:buFont typeface="Wingdings" pitchFamily="2" charset="2"/>
              <a:buChar char="§"/>
            </a:pPr>
            <a:r>
              <a:rPr lang="it-IT" sz="2600" i="1" dirty="0">
                <a:latin typeface="Candara" pitchFamily="34" charset="0"/>
              </a:rPr>
              <a:t> Strategie</a:t>
            </a:r>
            <a:r>
              <a:rPr lang="it-IT" sz="2800" dirty="0"/>
              <a:t> didattiche e scelte organizzative</a:t>
            </a:r>
          </a:p>
          <a:p>
            <a:pPr algn="just">
              <a:buClr>
                <a:srgbClr val="0066FF"/>
              </a:buClr>
              <a:buFont typeface="Wingdings" pitchFamily="2" charset="2"/>
              <a:buChar char="§"/>
            </a:pPr>
            <a:r>
              <a:rPr lang="it-IT" sz="2600" i="1" dirty="0">
                <a:latin typeface="Candara" pitchFamily="34" charset="0"/>
              </a:rPr>
              <a:t> Risorse</a:t>
            </a:r>
            <a:r>
              <a:rPr lang="it-IT" sz="2800" dirty="0"/>
              <a:t> umane, strumentali, finanziarie</a:t>
            </a:r>
          </a:p>
          <a:p>
            <a:pPr algn="just">
              <a:buClr>
                <a:srgbClr val="0066FF"/>
              </a:buClr>
              <a:buFont typeface="Wingdings" pitchFamily="2" charset="2"/>
              <a:buChar char="§"/>
            </a:pPr>
            <a:r>
              <a:rPr lang="it-IT" sz="2600" i="1" dirty="0">
                <a:latin typeface="Candara" pitchFamily="34" charset="0"/>
              </a:rPr>
              <a:t> Modalità</a:t>
            </a:r>
            <a:r>
              <a:rPr lang="it-IT" sz="2800" dirty="0">
                <a:latin typeface="Candara" pitchFamily="34" charset="0"/>
              </a:rPr>
              <a:t> </a:t>
            </a:r>
            <a:r>
              <a:rPr lang="it-IT" sz="2800" dirty="0"/>
              <a:t>di valutazione</a:t>
            </a:r>
          </a:p>
        </p:txBody>
      </p:sp>
      <p:sp>
        <p:nvSpPr>
          <p:cNvPr id="53" name="Titolo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  <a:solidFill>
            <a:srgbClr val="00B0F0"/>
          </a:solidFill>
          <a:ln w="3175">
            <a:solidFill>
              <a:schemeClr val="bg1">
                <a:lumMod val="95000"/>
              </a:schemeClr>
            </a:solidFill>
            <a:prstDash val="solid"/>
          </a:ln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Individuazione BES: la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delibera</a:t>
            </a:r>
          </a:p>
        </p:txBody>
      </p:sp>
      <p:sp>
        <p:nvSpPr>
          <p:cNvPr id="54" name="Segnaposto numero diapositiva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55" name="Segnaposto piè di pagina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325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260648"/>
            <a:ext cx="8064896" cy="120032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La costruzione di una scuola inclusiva</a:t>
            </a:r>
          </a:p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percorso - fasi- modelli e strumenti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25960" y="1708061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Punto di partenza: autovalutazione di Istituto e riflessione sugli esiti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Rilevazione situazioni di BES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4000" dirty="0"/>
              <a:t>Progettazione multilivello e integrata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Pratiche didattiche inclusive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/>
              <a:t>Autovalutazione di Istituto e bilancio  … per le azioni di miglioramento</a:t>
            </a:r>
          </a:p>
        </p:txBody>
      </p:sp>
      <p:sp>
        <p:nvSpPr>
          <p:cNvPr id="9" name="Stella a 12 punte 8"/>
          <p:cNvSpPr/>
          <p:nvPr/>
        </p:nvSpPr>
        <p:spPr>
          <a:xfrm>
            <a:off x="539552" y="1922784"/>
            <a:ext cx="432048" cy="461808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Stella a 12 punte 9"/>
          <p:cNvSpPr/>
          <p:nvPr/>
        </p:nvSpPr>
        <p:spPr>
          <a:xfrm>
            <a:off x="493204" y="2846398"/>
            <a:ext cx="442392" cy="461809"/>
          </a:xfrm>
          <a:prstGeom prst="star12">
            <a:avLst/>
          </a:prstGeom>
          <a:solidFill>
            <a:srgbClr val="FF66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Stella a 12 punte 10"/>
          <p:cNvSpPr/>
          <p:nvPr/>
        </p:nvSpPr>
        <p:spPr>
          <a:xfrm>
            <a:off x="539552" y="4901339"/>
            <a:ext cx="432048" cy="360040"/>
          </a:xfrm>
          <a:prstGeom prst="star12">
            <a:avLst/>
          </a:prstGeom>
          <a:solidFill>
            <a:srgbClr val="FF0000"/>
          </a:solidFill>
          <a:ln w="38100">
            <a:solidFill>
              <a:srgbClr val="FF5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2" name="Stella a 12 punte 11"/>
          <p:cNvSpPr/>
          <p:nvPr/>
        </p:nvSpPr>
        <p:spPr>
          <a:xfrm>
            <a:off x="359532" y="3702009"/>
            <a:ext cx="792088" cy="805527"/>
          </a:xfrm>
          <a:prstGeom prst="star12">
            <a:avLst/>
          </a:prstGeom>
          <a:solidFill>
            <a:srgbClr val="009900"/>
          </a:solidFill>
          <a:ln w="3810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Stella a 12 punte 13"/>
          <p:cNvSpPr/>
          <p:nvPr/>
        </p:nvSpPr>
        <p:spPr>
          <a:xfrm>
            <a:off x="539552" y="5805264"/>
            <a:ext cx="432048" cy="360040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0580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4644008" y="4653136"/>
            <a:ext cx="4032448" cy="1323439"/>
          </a:xfrm>
          <a:prstGeom prst="rect">
            <a:avLst/>
          </a:prstGeom>
          <a:ln w="28575">
            <a:solidFill>
              <a:srgbClr val="CC3399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it-IT" sz="2000" i="1" dirty="0">
                <a:latin typeface="Candara" pitchFamily="34" charset="0"/>
                <a:cs typeface="Arial" pitchFamily="34" charset="0"/>
              </a:rPr>
              <a:t>adattamenti, semplificazioni, riduzioni, dispense, compensazioni, mediatori  privilegiati, metodologie didattiche inclusive, valutazione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475656" y="1556792"/>
            <a:ext cx="2952328" cy="129266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cs typeface="Arial" pitchFamily="34" charset="0"/>
              </a:rPr>
              <a:t>Piano Offerta Formativa Integrato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475656" y="2924944"/>
            <a:ext cx="2952328" cy="169277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cs typeface="Arial" pitchFamily="34" charset="0"/>
              </a:rPr>
              <a:t>Progettazione didattica disciplinare </a:t>
            </a:r>
          </a:p>
          <a:p>
            <a:pPr algn="ctr"/>
            <a:r>
              <a:rPr lang="it-IT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cs typeface="Arial" pitchFamily="34" charset="0"/>
              </a:rPr>
              <a:t>di classe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475656" y="4653136"/>
            <a:ext cx="2952328" cy="138499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cs typeface="Arial" pitchFamily="34" charset="0"/>
              </a:rPr>
              <a:t>Progettazione individualizzata e personalizzata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644008" y="1628800"/>
            <a:ext cx="3960440" cy="1200329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progettazione educativa- curricolare  extracurricolare- organizzativa</a:t>
            </a:r>
          </a:p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 </a:t>
            </a:r>
            <a:r>
              <a:rPr lang="it-IT" b="1" i="1" dirty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piano  annuale per l’ inclusione</a:t>
            </a:r>
          </a:p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parte integrante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644008" y="3212976"/>
            <a:ext cx="4032448" cy="1200329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unità didattiche disciplinari e integrate</a:t>
            </a:r>
          </a:p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scelte educative , didattiche e organizzative</a:t>
            </a:r>
          </a:p>
          <a:p>
            <a:pPr algn="ctr"/>
            <a:r>
              <a:rPr lang="it-IT" i="1" dirty="0">
                <a:latin typeface="Candara" pitchFamily="34" charset="0"/>
                <a:cs typeface="Arial" pitchFamily="34" charset="0"/>
              </a:rPr>
              <a:t>criteri di valutazione e documentazione</a:t>
            </a: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15" name="Stella a 12 punte 14"/>
          <p:cNvSpPr/>
          <p:nvPr/>
        </p:nvSpPr>
        <p:spPr>
          <a:xfrm>
            <a:off x="251520" y="332656"/>
            <a:ext cx="1080120" cy="1080120"/>
          </a:xfrm>
          <a:prstGeom prst="star12">
            <a:avLst/>
          </a:prstGeom>
          <a:solidFill>
            <a:srgbClr val="00B050"/>
          </a:solidFill>
          <a:ln w="3810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3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403648" y="260648"/>
            <a:ext cx="7200800" cy="1138773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Pianificazione intervento inclusivo</a:t>
            </a:r>
          </a:p>
          <a:p>
            <a:pPr algn="ctr"/>
            <a:r>
              <a:rPr lang="it-IT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multilivello e integrata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0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43618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39552" y="1700808"/>
            <a:ext cx="7056784" cy="458587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Imparare ad imparare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Progettare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cs typeface="Arial" pitchFamily="34" charset="0"/>
              </a:rPr>
              <a:t>Comunicare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Partecipare e collaborare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Agire in modo autonomo 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e responsabile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Risolvere problemi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Individuare collegamenti e relazioni</a:t>
            </a:r>
          </a:p>
          <a:p>
            <a:pPr algn="just">
              <a:buClr>
                <a:srgbClr val="CC3399"/>
              </a:buClr>
            </a:pPr>
            <a:r>
              <a:rPr lang="it-IT" sz="2800" dirty="0">
                <a:solidFill>
                  <a:prstClr val="black"/>
                </a:solidFill>
                <a:cs typeface="Arial" pitchFamily="34" charset="0"/>
              </a:rPr>
              <a:t>Acquisire ed interpretare l’informazione</a:t>
            </a:r>
            <a:endParaRPr lang="it-IT" sz="2800" i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/>
            <a:endParaRPr lang="it-IT" sz="2000" i="1" dirty="0">
              <a:cs typeface="Times New Roman" pitchFamily="18" charset="0"/>
            </a:endParaRPr>
          </a:p>
          <a:p>
            <a:pPr algn="just"/>
            <a:r>
              <a:rPr lang="it-IT" sz="2000" i="1" dirty="0">
                <a:cs typeface="Times New Roman" pitchFamily="18" charset="0"/>
              </a:rPr>
              <a:t>Allegato al DM 139 del 2007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 rot="20411683">
            <a:off x="4632116" y="1967520"/>
            <a:ext cx="46243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Segoe Print" pitchFamily="2" charset="0"/>
              </a:rPr>
              <a:t>quale didattica </a:t>
            </a:r>
          </a:p>
          <a:p>
            <a:pPr algn="ctr"/>
            <a:r>
              <a:rPr lang="it-IT" sz="2800" b="1" i="1" dirty="0">
                <a:solidFill>
                  <a:srgbClr val="FF0000"/>
                </a:solidFill>
                <a:latin typeface="Segoe Print" pitchFamily="2" charset="0"/>
              </a:rPr>
              <a:t>per </a:t>
            </a:r>
            <a:r>
              <a:rPr lang="it-IT" sz="2800" b="1" dirty="0">
                <a:solidFill>
                  <a:srgbClr val="FF0000"/>
                </a:solidFill>
                <a:latin typeface="Segoe Print" pitchFamily="2" charset="0"/>
              </a:rPr>
              <a:t>lo sviluppo 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Segoe Print" pitchFamily="2" charset="0"/>
              </a:rPr>
              <a:t>di queste competenze</a:t>
            </a:r>
          </a:p>
          <a:p>
            <a:pPr algn="ctr"/>
            <a:r>
              <a:rPr lang="it-IT" sz="9600" b="1" dirty="0">
                <a:solidFill>
                  <a:srgbClr val="FF0000"/>
                </a:solidFill>
                <a:latin typeface="Segoe Print" pitchFamily="2" charset="0"/>
              </a:rPr>
              <a:t>?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 w="19050">
            <a:solidFill>
              <a:schemeClr val="bg1">
                <a:lumMod val="95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pPr algn="ctr"/>
            <a:r>
              <a:rPr lang="it-IT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Competenze chiave per l’inclusione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2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1726414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868144" y="3325634"/>
            <a:ext cx="2987824" cy="304698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predisposto </a:t>
            </a:r>
            <a:r>
              <a:rPr kumimoji="0" 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deliberato</a:t>
            </a:r>
            <a:r>
              <a:rPr kumimoji="0" 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dal team (primaria) consiglio di classe (secondaria) </a:t>
            </a:r>
            <a:r>
              <a:rPr kumimoji="0" lang="it-IT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da tutti i componenti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firmato</a:t>
            </a:r>
            <a:r>
              <a:rPr kumimoji="0" 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Calibri" pitchFamily="34" charset="0"/>
                <a:cs typeface="Times New Roman" pitchFamily="18" charset="0"/>
              </a:rPr>
              <a:t> da Dirigente scolastico, docenti e famiglia. </a:t>
            </a:r>
            <a:endParaRPr kumimoji="0" 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ndara" pitchFamily="34" charset="0"/>
              <a:cs typeface="Arial" pitchFamily="34" charset="0"/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5256584" cy="778098"/>
          </a:xfr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PDP : </a:t>
            </a:r>
            <a:r>
              <a:rPr lang="it-IT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procedura</a:t>
            </a:r>
          </a:p>
        </p:txBody>
      </p:sp>
      <p:pic>
        <p:nvPicPr>
          <p:cNvPr id="8" name="Picture 2" descr="http://www.smsparabiago.it/archivio_sito/comunicazioni/immagini/regola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4561602" cy="5184576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5868144" y="1340768"/>
            <a:ext cx="3024336" cy="156966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>
                <a:latin typeface="Candara" pitchFamily="34" charset="0"/>
              </a:rPr>
              <a:t>elaborazione collegiale, corresponsabile partecipata 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5148064" y="1988840"/>
            <a:ext cx="402344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>
            <a:off x="5220072" y="3717032"/>
            <a:ext cx="402344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28</a:t>
            </a:fld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4011410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467544" y="1574719"/>
            <a:ext cx="8064896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L’alunno e i suoi funzionamenti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2579463"/>
            <a:ext cx="6795130" cy="76944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L’intervento personalizzato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95536" y="3645024"/>
            <a:ext cx="5969904" cy="76944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Gli strumenti facilitatori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4725144"/>
            <a:ext cx="2805576" cy="769441"/>
          </a:xfrm>
          <a:prstGeom prst="rect">
            <a:avLst/>
          </a:prstGeom>
          <a:solidFill>
            <a:srgbClr val="FF3399"/>
          </a:solidFill>
        </p:spPr>
        <p:txBody>
          <a:bodyPr wrap="none" rtlCol="0">
            <a:spAutoFit/>
          </a:bodyPr>
          <a:lstStyle/>
          <a:p>
            <a:pPr algn="just">
              <a:buClr>
                <a:srgbClr val="00B050"/>
              </a:buClr>
            </a:pPr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Le sinergie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29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39552" y="260648"/>
            <a:ext cx="7992888" cy="830997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9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PDP: </a:t>
            </a:r>
            <a:r>
              <a:rPr lang="it-IT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struttura</a:t>
            </a:r>
            <a:endParaRPr lang="it-IT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64760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 descr="data:image/jpeg;base64,/9j/4AAQSkZJRgABAQAAAQABAAD/2wCEAAkGBwgHBgkIBwgKCgkLDRYPDQwMDRsUFRAWIB0iIiAdHx8kKDQsJCYxJx8fLT0tMTU3Ojo6Iys/RD84QzQ5OjcBCgoKDQwNGg8PGjclHyU3Nzc3Nzc3Nzc3Nzc3Nzc3Nzc3Nzc3Nzc3Nzc3Nzc3Nzc3Nzc3Nzc3Nzc3Nzc3Nzc3N//AABEIAGAAYQMBEQACEQEDEQH/xAAbAAEAAwEAAwAAAAAAAAAAAAAABAUGAwECB//EADYQAAIBAwMBBgQFAgcBAAAAAAECAwAEEQUSITEGEyJBUWEUcYGxFTJCkaEjYjNSZIKSwdEH/8QAGQEBAAMBAQAAAAAAAAAAAAAAAAECAwQF/8QAMBEAAgIBAgMGBQMFAAAAAAAAAAECAxEhMQQSQRNRYXGR8CIygaHhBcHxFBUjQrH/2gAMAwEAAhEDEQA/APsWtarb6PZfF3Qdk3qgWMZYknHH3+lAkd9PvYNRsoby0ffBMu5GKlSR8jyPkaDYkUAoBQCgFAKAUAoBQCgFAVnaPSU1vRrmwZ+7aRcxygZMbg5Vh8mANAZ3sLfywXE+l3qJFLvYsinIScf4i/IjDj1y1SwbWoAoBQCgFAKAUAoBQCgFAKAwfbmwbStQg7Q2KqimRBd8cBgf6ch9v0Mf8pqUDZabex6hZQ3UOdki5weqnoVPuDkH5VAJVAKAUAoBQCgFAKAUAoBQFB29lMXZHUsBT3sYh8XQd4wTP03ZqUCu/wDnlwIbWXS2fd3ZM0RYYJDHxj3w3n/cKmS1BsKqBQCgFAKAUAoBQCgFAKAxvbiHU3067ilmU2Fwe7wgGYhjIJBXk7hj8wHIPHlSTktUSsGE0q3aO6guZr6BbmWMvHGkuSxIPiRhnwgsWHQc9RwazlbnYv2bW59f0W8+P0q1ujjfLGC4HQN+ofQ5rZPOpmTqkCgFAKAUAoBQCgFAKApu0mjPrcEVsbjurfce+UA5dSMEA544LD/dnyqslkmLx0PnN08kU0lhI6pdRy7WSPPdtJkksinKEnJIGM8HkkYHnXqyLfIerSoT1k9PTpt9se2aLsFLK92pgmWS3kjd37pAqDxcZC+Hd6MByCQS23I6+HcsLm7tfM4L4ck2vTyNtdXdvZx95dTRxJnG52CjP1rdtJZZik5PCRBuO0WlW5HeXQwcYZVLDnpyOPX9jWE+Kqhuy8apy2RLtdRtLuMvbzxuFyGAblSDggjy5raMozWYso008M7pIjkhWUleoBzirEHvQCgFAKAUAoDwaA+aXHZW8ve0N/bwSLGgl7yafeQdkm47VwM7sFf+PWsHXmbZ0q//AB8rJVpqlxY6DLZ2MK2msvcKrpNHtZd/OQOQ2M7QBkdMZGM1lJ11aaMqlCdvh5/uUuuztOsf4pfFozCd8k+0My5ALqF6emBkc88nFcV05Sxk9T9PSzzVL4+n5zp4tv6Ee8ngsrq3dri8SC4AVZkAG5VVfECQMDkceI9SfQ4yUJ4b32/kjhqL+IdiWOb5sd/l09SVNM8UsdpFMILAruicOO8V2GcnkED3yv8A1V4pwaZmq63W5N5tT+Xw20wS+zuuPp1/PHZmK9ijQCcbwJjgn8p/WfFjxY88kV0034bcnoRxXBzhCLsjyt+j9TcWXaTSrshBeQxTYBMMsiq4yAeRn3Fd8ZKSyjzJQcXhltketSVPNAKAUAoCm1DVrou9vodmt9coSHZ5O7iiI8mbByc+SgkedAZ3tFpur2ujzaxLfSpqrqguV08BYQgJ45G4gBj4sgnGeOgw4lyjW3Dc1pUXNKWxR6ZZyJZCe6uSnxCBd8jkvlgfynquAW9ycdOCfOhzYw3lmts05fAtj2s9OhWS87xT+HbBsMSEPIAcbfI/UqPYgeKpb5cylsdjlB11qtvtOu/v7vQ43iJBZSPYW5v4xtWS3u5WBiTOc44AxhQSCRx7E1mnFxbrxh9x0cFWv6iMb5uDS0a11+/j7aRxu9PsO0MET2vfWSRcPFHGpj4464UZ8s5Y+VH8Z11cTd+lTn2kVJy/26/Xr/zzPFrFZ6QyxIxczOTE0MpWM7QeWfBPnyMAcnyJq0VGKwYcRPiuOjK6zGIfv0x5e9i0s7v4eXNteSie7dQYrjmMkBeHLFuACenUnjoKVXtTxE86yCcVzR0X06v8dOhrNH/DdUt3+CY2txFhX+EcoAfJgvQg843L6gjg161dimso89rUnW91d2dytrqZSRJTtguo02hjj8rjJw3oeh6cHANyC0oBQHg9DQFLolxFYxppdwBFNDhdxJxMTnx5POWOTzyTnkkHFeZZwwcu2ceoNo8kmm97JInPw8XWUZ6Hzx7DqM9apdzqOYnVwddVt8YXS5YvdmUs7XVdRks5b6yubTulZfhtwxKRgEkHnbgL6nj5EcEabG8tHo39hwynXS1NPHxd3h7/AASzY6oJIZhDNJEI9itG28+7E9SW+wX3rn4nhr7EuRbGVV9MJSUuvh9sHU6XMQbq8sdgZdr96F8WDnccHIYYGPkemc0hwl8I5a1M7L1dJQi9FsRG7MouqW92lncgxErtiK7G3NnJzxtyTwMnzOa1jw1mdjo/udq4aVLaaffvp+MbkvRrC5urrUoLjR2gRD3StIw2SqV8yc5HsOOemavGi1vCWPM5uKjCNdco2KWVsumvvxJlh2PnS7Nxd36FSxcQJHuCsfMFv449OuK1r4FRk22c0+Ic4KODQR2VjYt8U6r3irt7+VtzAE9Nx6D2rqjXCpaLBhnJzuHN/MtvBu7uOVWlkxx4WB2j3yPpRTlKWi0BZjpWpAoBQEW/sIL6IpOD0wGHUf8Ao9jkHzqGk9wVwttSsE2283xCDorDdx8ic/sT7LWTjNfKTp1OU+tRLsj1C2jDk5RDKqkkc8CTZ/FQ7Wl8USVlapllHqK4w9rdJ6f0t2fquant4dSOUNqUB8Jhujn/AEsmPtU9tEYPD6lGgJMFwqjqzJtH8kVHbw2HKRm1ssgaG13A9AZQST6YTcah2vpHIwerahem4t7YQZlnUsdgwIVHmxOT1wPy+fzxK7R76DQ72+lvu33twZn9ACAB9ST+xA9qsq1nL1GSxRFRQqKFUdABgCtCD2oBQCgFAKAjX9jb38Hc3KbhnKnzRvUHyNAVFrZWemYgl0eNEBO2W2tw0Z99q8qfXjHvVOVN6oZJnxWktlG7of2tGR9xTkguhOWci2hxESC2gLk4BS1LMT1wMLkn5VKUeiIJaXjygC2tJyD+qVe6A+h5/irA6WVvJEZZbhleeU5YqMAAdFHsPuSfOoSBKqQKAUAoBQCgFAKAUAoBQCgFAKAUAoBQH//Z"/>
          <p:cNvSpPr>
            <a:spLocks noChangeAspect="1" noChangeArrowheads="1"/>
          </p:cNvSpPr>
          <p:nvPr/>
        </p:nvSpPr>
        <p:spPr bwMode="auto">
          <a:xfrm>
            <a:off x="0" y="-438150"/>
            <a:ext cx="895350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512989" y="1864711"/>
            <a:ext cx="8051998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sz="3600" dirty="0"/>
              <a:t>Dove siamo? </a:t>
            </a:r>
            <a:r>
              <a:rPr lang="it-IT" sz="3600" i="1" dirty="0">
                <a:latin typeface="Candara" panose="020E0502030303020204" pitchFamily="34" charset="0"/>
              </a:rPr>
              <a:t>Fotografie già viste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sz="3600" dirty="0"/>
              <a:t>Il coordinatore per l’inclusione: </a:t>
            </a:r>
            <a:r>
              <a:rPr lang="it-IT" sz="3600" i="1" dirty="0">
                <a:latin typeface="Candara" panose="020E0502030303020204" pitchFamily="34" charset="0"/>
              </a:rPr>
              <a:t>profili e ambiti del coordinamento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sz="3600" dirty="0"/>
              <a:t>Progettare l’inclusione: </a:t>
            </a:r>
            <a:r>
              <a:rPr lang="it-IT" sz="3600" i="1" dirty="0">
                <a:latin typeface="Candara" pitchFamily="34" charset="0"/>
              </a:rPr>
              <a:t>livello classe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sz="3600" dirty="0"/>
              <a:t>Didattica inclusiva: </a:t>
            </a:r>
            <a:r>
              <a:rPr lang="it-IT" sz="3600" i="1" dirty="0">
                <a:latin typeface="Candara" panose="020E0502030303020204" pitchFamily="34" charset="0"/>
              </a:rPr>
              <a:t>le variabili in gioco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it-IT" sz="3600" dirty="0"/>
              <a:t>La lezione inclusiva: </a:t>
            </a:r>
            <a:r>
              <a:rPr lang="it-IT" sz="3600" i="1" dirty="0">
                <a:latin typeface="Candara" panose="020E0502030303020204" pitchFamily="34" charset="0"/>
              </a:rPr>
              <a:t>un ossimoro?</a:t>
            </a:r>
          </a:p>
        </p:txBody>
      </p:sp>
      <p:sp>
        <p:nvSpPr>
          <p:cNvPr id="17" name="Segnaposto numero diapositiva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97160" y="2204864"/>
            <a:ext cx="360040" cy="0"/>
          </a:xfrm>
          <a:prstGeom prst="straightConnector1">
            <a:avLst/>
          </a:prstGeom>
          <a:ln w="57150">
            <a:solidFill>
              <a:srgbClr val="FF3399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97160" y="2924944"/>
            <a:ext cx="360040" cy="0"/>
          </a:xfrm>
          <a:prstGeom prst="straightConnector1">
            <a:avLst/>
          </a:prstGeom>
          <a:ln w="57150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152949" y="4293096"/>
            <a:ext cx="360040" cy="0"/>
          </a:xfrm>
          <a:prstGeom prst="straightConnector1">
            <a:avLst/>
          </a:prstGeom>
          <a:ln w="57150">
            <a:solidFill>
              <a:srgbClr val="FFC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118072" y="5877272"/>
            <a:ext cx="360040" cy="0"/>
          </a:xfrm>
          <a:prstGeom prst="straightConnector1">
            <a:avLst/>
          </a:prstGeom>
          <a:ln w="57150">
            <a:solidFill>
              <a:srgbClr val="3399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59655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Piste di riflessione … con aperture operative …</a:t>
            </a:r>
            <a:endParaRPr lang="it-IT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>
            <a:off x="118072" y="5085184"/>
            <a:ext cx="360040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068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L’architettura dell’UDA</a:t>
            </a:r>
            <a:r>
              <a:rPr kumimoji="0" lang="it-IT" sz="4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 per l’inclusione</a:t>
            </a:r>
            <a:endParaRPr kumimoji="0" lang="it-IT" sz="4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itchFamily="34" charset="0"/>
              <a:ea typeface="+mj-ea"/>
              <a:cs typeface="+mj-cs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88144" y="2671288"/>
            <a:ext cx="3135984" cy="132343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Contenuti disciplinari </a:t>
            </a:r>
          </a:p>
          <a:p>
            <a:pPr algn="ctr"/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(specifici e afferenti)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39552" y="1487031"/>
            <a:ext cx="8147248" cy="523220"/>
          </a:xfrm>
          <a:prstGeom prst="rect">
            <a:avLst/>
          </a:prstGeom>
          <a:solidFill>
            <a:srgbClr val="0066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Competenza chiave europea di riferimento: …..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39552" y="2080553"/>
            <a:ext cx="8147248" cy="52322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</a:rPr>
              <a:t>Competenze disciplinari attese</a:t>
            </a:r>
            <a:endParaRPr lang="it-IT" sz="2800" b="1" i="1" dirty="0">
              <a:solidFill>
                <a:schemeClr val="bg1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39552" y="2693976"/>
            <a:ext cx="2016224" cy="3327023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Obiettivi di </a:t>
            </a:r>
            <a:r>
              <a:rPr lang="it-I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apprendimento</a:t>
            </a:r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: </a:t>
            </a: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abilità e conoscenze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5756496" y="2671288"/>
            <a:ext cx="2962672" cy="13234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Scelte didattiche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organizzative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5756496" y="4062242"/>
            <a:ext cx="2962672" cy="1958756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Quali metodologie e quali azioni didattiche per …?</a:t>
            </a:r>
          </a:p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Quali gruppi …?</a:t>
            </a:r>
          </a:p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Spazi e tempi 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2588144" y="4062242"/>
            <a:ext cx="3135984" cy="1998301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Quali nuclei</a:t>
            </a:r>
          </a:p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saperi essenziali, significativi</a:t>
            </a:r>
          </a:p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e generativi?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  <p:sp>
        <p:nvSpPr>
          <p:cNvPr id="13" name="CasellaDiTesto 12"/>
          <p:cNvSpPr txBox="1"/>
          <p:nvPr/>
        </p:nvSpPr>
        <p:spPr>
          <a:xfrm rot="20143364">
            <a:off x="-73495" y="225699"/>
            <a:ext cx="1625766" cy="107721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Livello 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classe </a:t>
            </a:r>
          </a:p>
        </p:txBody>
      </p:sp>
    </p:spTree>
    <p:extLst>
      <p:ext uri="{BB962C8B-B14F-4D97-AF65-F5344CB8AC3E}">
        <p14:creationId xmlns:p14="http://schemas.microsoft.com/office/powerpoint/2010/main" val="214280125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14" grpId="0" animBg="1"/>
      <p:bldP spid="15" grpId="0" animBg="1"/>
      <p:bldP spid="16" grpId="0" animBg="1"/>
      <p:bldP spid="25" grpId="0" animBg="1"/>
      <p:bldP spid="26" grpId="0" animBg="1"/>
      <p:bldP spid="27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L’architettura dell’UDA</a:t>
            </a:r>
            <a:r>
              <a:rPr kumimoji="0" lang="it-IT" sz="4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 per l’inclusione</a:t>
            </a:r>
            <a:endParaRPr kumimoji="0" lang="it-IT" sz="4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itchFamily="34" charset="0"/>
              <a:ea typeface="+mj-ea"/>
              <a:cs typeface="+mj-cs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062699" y="1536843"/>
            <a:ext cx="2959722" cy="138499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Mediatori didattici</a:t>
            </a:r>
          </a:p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supporto dei processi</a:t>
            </a:r>
            <a:endParaRPr lang="it-I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57200" y="1578965"/>
            <a:ext cx="2458616" cy="1300751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Esperienze attive … per attivare …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6139951" y="1578965"/>
            <a:ext cx="2546849" cy="132343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e strumenti per valutare …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6234090" y="3097738"/>
            <a:ext cx="2452710" cy="1958756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Quali modalità di valutazione e quali strumenti a supporto?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062699" y="3097738"/>
            <a:ext cx="2959722" cy="1998301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Quali mediatori, oltre la voce e il libro … tra quelli attivi, iconici, analogici, simbolici?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57200" y="3041043"/>
            <a:ext cx="2458616" cy="2111689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600" i="1" dirty="0">
              <a:solidFill>
                <a:schemeClr val="bg2">
                  <a:lumMod val="25000"/>
                </a:schemeClr>
              </a:solidFill>
              <a:latin typeface="Candara" pitchFamily="34" charset="0"/>
            </a:endParaRPr>
          </a:p>
          <a:p>
            <a:pPr algn="ctr"/>
            <a:r>
              <a:rPr lang="it-IT" sz="2600" i="1" dirty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Situazioni di apprendimento e compiti per la mobilitazione compiti di realtà </a:t>
            </a:r>
          </a:p>
          <a:p>
            <a:pPr algn="ctr"/>
            <a:endParaRPr lang="it-IT" sz="2600" i="1" dirty="0">
              <a:solidFill>
                <a:schemeClr val="bg2">
                  <a:lumMod val="25000"/>
                </a:schemeClr>
              </a:solidFill>
              <a:latin typeface="Candara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57200" y="5314059"/>
            <a:ext cx="8229600" cy="1077218"/>
          </a:xfrm>
          <a:prstGeom prst="rect">
            <a:avLst/>
          </a:prstGeom>
          <a:solidFill>
            <a:srgbClr val="3399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Scelte per documentare i processi … le azioni… i prodotti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1622113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16" grpId="0" animBg="1"/>
      <p:bldP spid="25" grpId="0" animBg="1"/>
      <p:bldP spid="26" grpId="0" animBg="1"/>
      <p:bldP spid="27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988840"/>
            <a:ext cx="7524837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Didattica inclusiva: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le variabili in gioco</a:t>
            </a:r>
          </a:p>
        </p:txBody>
      </p:sp>
    </p:spTree>
    <p:extLst>
      <p:ext uri="{BB962C8B-B14F-4D97-AF65-F5344CB8AC3E}">
        <p14:creationId xmlns:p14="http://schemas.microsoft.com/office/powerpoint/2010/main" val="65627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33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260648"/>
            <a:ext cx="8064896" cy="120032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La costruzione di una scuola inclusiva</a:t>
            </a:r>
          </a:p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percorso - fasi- modelli e strumenti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331640" y="1844824"/>
            <a:ext cx="72728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bg1">
                    <a:lumMod val="50000"/>
                  </a:schemeClr>
                </a:solidFill>
              </a:rPr>
              <a:t>Punto di partenza: autovalutazione di Istituto e riflessione sugli esiti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bg1">
                    <a:lumMod val="50000"/>
                  </a:schemeClr>
                </a:solidFill>
              </a:rPr>
              <a:t>Rilevazione situazioni di BES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bg1">
                    <a:lumMod val="50000"/>
                  </a:schemeClr>
                </a:solidFill>
              </a:rPr>
              <a:t>Progettazione multilivello e integrata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4000" dirty="0"/>
              <a:t>Pratiche didattiche inclusive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3200" dirty="0">
                <a:solidFill>
                  <a:schemeClr val="bg1">
                    <a:lumMod val="50000"/>
                  </a:schemeClr>
                </a:solidFill>
              </a:rPr>
              <a:t>Autovalutazione di Istituto e bilancio  … per le azioni di miglioramento</a:t>
            </a:r>
          </a:p>
        </p:txBody>
      </p:sp>
      <p:sp>
        <p:nvSpPr>
          <p:cNvPr id="9" name="Stella a 12 punte 8"/>
          <p:cNvSpPr/>
          <p:nvPr/>
        </p:nvSpPr>
        <p:spPr>
          <a:xfrm>
            <a:off x="899592" y="2060848"/>
            <a:ext cx="432048" cy="360040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0" name="Stella a 12 punte 9"/>
          <p:cNvSpPr/>
          <p:nvPr/>
        </p:nvSpPr>
        <p:spPr>
          <a:xfrm>
            <a:off x="899592" y="3068960"/>
            <a:ext cx="432048" cy="360040"/>
          </a:xfrm>
          <a:prstGeom prst="star12">
            <a:avLst/>
          </a:prstGeom>
          <a:solidFill>
            <a:srgbClr val="FF66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Stella a 12 punte 10"/>
          <p:cNvSpPr/>
          <p:nvPr/>
        </p:nvSpPr>
        <p:spPr>
          <a:xfrm>
            <a:off x="467544" y="4293096"/>
            <a:ext cx="936104" cy="648072"/>
          </a:xfrm>
          <a:prstGeom prst="star12">
            <a:avLst/>
          </a:prstGeom>
          <a:solidFill>
            <a:srgbClr val="FF0000"/>
          </a:solidFill>
          <a:ln w="38100">
            <a:solidFill>
              <a:srgbClr val="FF5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2" name="Stella a 12 punte 11"/>
          <p:cNvSpPr/>
          <p:nvPr/>
        </p:nvSpPr>
        <p:spPr>
          <a:xfrm>
            <a:off x="899592" y="3717032"/>
            <a:ext cx="432048" cy="360040"/>
          </a:xfrm>
          <a:prstGeom prst="star12">
            <a:avLst/>
          </a:prstGeom>
          <a:solidFill>
            <a:srgbClr val="009900"/>
          </a:solidFill>
          <a:ln w="3810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Stella a 12 punte 13"/>
          <p:cNvSpPr/>
          <p:nvPr/>
        </p:nvSpPr>
        <p:spPr>
          <a:xfrm>
            <a:off x="899592" y="5085184"/>
            <a:ext cx="432048" cy="360040"/>
          </a:xfrm>
          <a:prstGeom prst="star12">
            <a:avLst/>
          </a:prstGeom>
          <a:solidFill>
            <a:srgbClr val="990099"/>
          </a:solidFill>
          <a:ln w="38100">
            <a:solidFill>
              <a:srgbClr val="CC66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3589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34</a:t>
            </a:fld>
            <a:endParaRPr lang="it-IT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15" name="Stella a 12 punte 14"/>
          <p:cNvSpPr/>
          <p:nvPr/>
        </p:nvSpPr>
        <p:spPr>
          <a:xfrm>
            <a:off x="251520" y="332656"/>
            <a:ext cx="1080120" cy="1080120"/>
          </a:xfrm>
          <a:prstGeom prst="star12">
            <a:avLst/>
          </a:prstGeom>
          <a:solidFill>
            <a:srgbClr val="FF0000"/>
          </a:solidFill>
          <a:ln w="38100">
            <a:solidFill>
              <a:srgbClr val="FFCC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3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403648" y="260648"/>
            <a:ext cx="7200800" cy="132343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Intervento didattico e pratiche inclusive in classe</a:t>
            </a:r>
            <a:endParaRPr lang="it-IT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403648" y="1700808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i="1" dirty="0"/>
              <a:t>considera </a:t>
            </a:r>
            <a:r>
              <a:rPr lang="it-IT" sz="2800" dirty="0"/>
              <a:t>i bisogni educativi comuni e speciali dei bambini/ragazzi a cui è rivolto</a:t>
            </a:r>
          </a:p>
          <a:p>
            <a:pPr algn="just"/>
            <a:r>
              <a:rPr lang="it-IT" sz="2800" i="1" dirty="0"/>
              <a:t>prevede</a:t>
            </a:r>
            <a:r>
              <a:rPr lang="it-IT" sz="2800" dirty="0"/>
              <a:t> condizioni-situazioni di apprendimento adeguate  alle  caratteristiche cognitive e affettive individuali</a:t>
            </a:r>
          </a:p>
          <a:p>
            <a:pPr algn="just"/>
            <a:r>
              <a:rPr lang="it-IT" sz="2800" i="1" dirty="0"/>
              <a:t>favorisce  la partecipazione </a:t>
            </a:r>
            <a:r>
              <a:rPr lang="it-IT" sz="2800" dirty="0"/>
              <a:t>attiva di tutti  con facilitazioni e supporti adeguati</a:t>
            </a:r>
          </a:p>
          <a:p>
            <a:pPr algn="just"/>
            <a:r>
              <a:rPr lang="it-IT" sz="2800" i="1" dirty="0"/>
              <a:t>ricorre a  modalità e strategie mirate</a:t>
            </a:r>
            <a:r>
              <a:rPr lang="it-IT" sz="2800" dirty="0"/>
              <a:t> per supportare e orientare processi di apprendimento consapevoli e  progressivamente più autonomi </a:t>
            </a:r>
          </a:p>
        </p:txBody>
      </p:sp>
      <p:sp>
        <p:nvSpPr>
          <p:cNvPr id="22" name="CasellaDiTesto 21"/>
          <p:cNvSpPr txBox="1"/>
          <p:nvPr/>
        </p:nvSpPr>
        <p:spPr>
          <a:xfrm rot="20420606">
            <a:off x="1206599" y="2055935"/>
            <a:ext cx="307968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C00000"/>
                </a:solidFill>
                <a:latin typeface="Segoe Print" pitchFamily="2" charset="0"/>
              </a:rPr>
              <a:t>adattamenti</a:t>
            </a:r>
          </a:p>
        </p:txBody>
      </p:sp>
      <p:sp>
        <p:nvSpPr>
          <p:cNvPr id="23" name="CasellaDiTesto 22"/>
          <p:cNvSpPr txBox="1"/>
          <p:nvPr/>
        </p:nvSpPr>
        <p:spPr>
          <a:xfrm rot="20736376">
            <a:off x="5101288" y="2415073"/>
            <a:ext cx="351089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semplificazioni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403648" y="4437112"/>
            <a:ext cx="219803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riduzioni</a:t>
            </a:r>
          </a:p>
        </p:txBody>
      </p:sp>
      <p:sp>
        <p:nvSpPr>
          <p:cNvPr id="25" name="CasellaDiTesto 24"/>
          <p:cNvSpPr txBox="1"/>
          <p:nvPr/>
        </p:nvSpPr>
        <p:spPr>
          <a:xfrm rot="20420606">
            <a:off x="1379338" y="5562533"/>
            <a:ext cx="2093843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dispense</a:t>
            </a:r>
          </a:p>
        </p:txBody>
      </p:sp>
      <p:sp>
        <p:nvSpPr>
          <p:cNvPr id="26" name="CasellaDiTesto 25"/>
          <p:cNvSpPr txBox="1"/>
          <p:nvPr/>
        </p:nvSpPr>
        <p:spPr>
          <a:xfrm rot="900701">
            <a:off x="5027927" y="4808143"/>
            <a:ext cx="350608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compensazioni</a:t>
            </a:r>
          </a:p>
        </p:txBody>
      </p:sp>
      <p:sp>
        <p:nvSpPr>
          <p:cNvPr id="27" name="CasellaDiTesto 26"/>
          <p:cNvSpPr txBox="1"/>
          <p:nvPr/>
        </p:nvSpPr>
        <p:spPr>
          <a:xfrm rot="20420606">
            <a:off x="3797622" y="1940161"/>
            <a:ext cx="243368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00FF00"/>
                </a:solidFill>
                <a:latin typeface="Segoe Print" pitchFamily="2" charset="0"/>
              </a:rPr>
              <a:t>mediatori</a:t>
            </a:r>
          </a:p>
        </p:txBody>
      </p:sp>
      <p:sp>
        <p:nvSpPr>
          <p:cNvPr id="28" name="CasellaDiTesto 27"/>
          <p:cNvSpPr txBox="1"/>
          <p:nvPr/>
        </p:nvSpPr>
        <p:spPr>
          <a:xfrm rot="253020">
            <a:off x="2142996" y="3518656"/>
            <a:ext cx="50113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metodologie inclusive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3563888" y="5733256"/>
            <a:ext cx="488467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CC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valutazione inclusiva</a:t>
            </a:r>
          </a:p>
        </p:txBody>
      </p:sp>
    </p:spTree>
    <p:extLst>
      <p:ext uri="{BB962C8B-B14F-4D97-AF65-F5344CB8AC3E}">
        <p14:creationId xmlns:p14="http://schemas.microsoft.com/office/powerpoint/2010/main" val="345492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691680" y="0"/>
            <a:ext cx="6552728" cy="6597352"/>
          </a:xfrm>
          <a:prstGeom prst="ellipse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/>
            <a:r>
              <a:rPr lang="it-IT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contesto</a:t>
            </a:r>
          </a:p>
          <a:p>
            <a:pPr algn="ctr"/>
            <a:r>
              <a:rPr lang="it-IT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scuola</a:t>
            </a:r>
          </a:p>
          <a:p>
            <a:pPr algn="ctr"/>
            <a:r>
              <a:rPr lang="it-IT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comunità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995936" y="0"/>
            <a:ext cx="18395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Comunità professionale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e scolastica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051720" y="3429000"/>
            <a:ext cx="133402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Offerta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Formativa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Integrata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588224" y="3501008"/>
            <a:ext cx="1207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Risorse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e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sinergie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355976" y="4941168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Spazi di autonomia utilizzati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3995936" y="1556792"/>
            <a:ext cx="1855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Sistemi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di partecipazione 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195736" y="1556792"/>
            <a:ext cx="1521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Sistemi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di accoglienza 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6372200" y="1484784"/>
            <a:ext cx="1308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Sistemi </a:t>
            </a:r>
          </a:p>
          <a:p>
            <a:pPr algn="ctr"/>
            <a:r>
              <a:rPr lang="it-IT" sz="2000" dirty="0">
                <a:solidFill>
                  <a:srgbClr val="0000FF"/>
                </a:solidFill>
                <a:latin typeface="Candara" pitchFamily="34" charset="0"/>
              </a:rPr>
              <a:t>di decisione</a:t>
            </a:r>
          </a:p>
        </p:txBody>
      </p:sp>
      <p:sp>
        <p:nvSpPr>
          <p:cNvPr id="30" name="Ovale 29"/>
          <p:cNvSpPr/>
          <p:nvPr/>
        </p:nvSpPr>
        <p:spPr>
          <a:xfrm>
            <a:off x="1691680" y="0"/>
            <a:ext cx="6552728" cy="6597352"/>
          </a:xfrm>
          <a:prstGeom prst="ellipse">
            <a:avLst/>
          </a:prstGeom>
          <a:solidFill>
            <a:srgbClr val="FFFFCC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3347864" y="0"/>
            <a:ext cx="2808312" cy="2903240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saperi</a:t>
            </a:r>
          </a:p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disciplinari</a:t>
            </a:r>
          </a:p>
        </p:txBody>
      </p:sp>
      <p:sp>
        <p:nvSpPr>
          <p:cNvPr id="32" name="Ovale 31"/>
          <p:cNvSpPr/>
          <p:nvPr/>
        </p:nvSpPr>
        <p:spPr>
          <a:xfrm>
            <a:off x="1619672" y="1916832"/>
            <a:ext cx="2808312" cy="2903240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insegnante</a:t>
            </a:r>
          </a:p>
        </p:txBody>
      </p:sp>
      <p:sp>
        <p:nvSpPr>
          <p:cNvPr id="35" name="Ovale 34"/>
          <p:cNvSpPr/>
          <p:nvPr/>
        </p:nvSpPr>
        <p:spPr>
          <a:xfrm>
            <a:off x="3563888" y="3645024"/>
            <a:ext cx="2808312" cy="29032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contesto</a:t>
            </a:r>
          </a:p>
        </p:txBody>
      </p:sp>
      <p:sp>
        <p:nvSpPr>
          <p:cNvPr id="36" name="Ovale 35"/>
          <p:cNvSpPr/>
          <p:nvPr/>
        </p:nvSpPr>
        <p:spPr>
          <a:xfrm>
            <a:off x="5436096" y="1700808"/>
            <a:ext cx="2808312" cy="2903240"/>
          </a:xfrm>
          <a:prstGeom prst="ellipse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alunno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3851920" y="2708920"/>
            <a:ext cx="2232248" cy="1058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evento</a:t>
            </a:r>
          </a:p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complesso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6660232" y="6237312"/>
            <a:ext cx="1752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>
                <a:latin typeface="Candara" pitchFamily="34" charset="0"/>
                <a:ea typeface="Times New Roman" pitchFamily="18" charset="0"/>
                <a:cs typeface="Times New Roman" pitchFamily="18" charset="0"/>
              </a:rPr>
              <a:t>J.J.Schwab (1973) </a:t>
            </a:r>
            <a:endParaRPr lang="it-IT" sz="1600" dirty="0"/>
          </a:p>
        </p:txBody>
      </p:sp>
      <p:sp>
        <p:nvSpPr>
          <p:cNvPr id="19" name="CasellaDiTesto 18"/>
          <p:cNvSpPr txBox="1"/>
          <p:nvPr/>
        </p:nvSpPr>
        <p:spPr>
          <a:xfrm rot="16200000">
            <a:off x="-2280084" y="3008276"/>
            <a:ext cx="6264697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Sistema inclusivo:  </a:t>
            </a:r>
            <a:r>
              <a:rPr lang="it-IT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variabili</a:t>
            </a:r>
          </a:p>
        </p:txBody>
      </p:sp>
      <p:sp>
        <p:nvSpPr>
          <p:cNvPr id="20" name="Segnaposto numero diapositiva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35</a:t>
            </a:fld>
            <a:endParaRPr lang="it-IT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67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5" grpId="0"/>
      <p:bldP spid="16" grpId="0"/>
      <p:bldP spid="17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5" grpId="0" animBg="1"/>
      <p:bldP spid="36" grpId="0" animBg="1"/>
      <p:bldP spid="3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43000" y="1556792"/>
            <a:ext cx="6858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dimensione  affettiva e relazionale:           </a:t>
            </a:r>
            <a:r>
              <a:rPr lang="it-IT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gli atteggiamenti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36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088915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"/>
          <p:cNvSpPr>
            <a:spLocks noGrp="1"/>
          </p:cNvSpPr>
          <p:nvPr>
            <p:ph type="title"/>
          </p:nvPr>
        </p:nvSpPr>
        <p:spPr>
          <a:xfrm>
            <a:off x="457200" y="270928"/>
            <a:ext cx="8229600" cy="114300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Un compito genera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risonanza emozionale positiva … piacere di …</a:t>
            </a:r>
          </a:p>
        </p:txBody>
      </p:sp>
      <p:sp>
        <p:nvSpPr>
          <p:cNvPr id="6" name="Rettangolo 5"/>
          <p:cNvSpPr/>
          <p:nvPr/>
        </p:nvSpPr>
        <p:spPr>
          <a:xfrm>
            <a:off x="457200" y="1411224"/>
            <a:ext cx="8208912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 Lavorare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 </a:t>
            </a: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con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 …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socializzazione 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– 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D. collaborativa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 Decidere come …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di autonomia 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– 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D. attiva laboratoriale per progetti</a:t>
            </a:r>
            <a:endParaRPr lang="it-IT" sz="2800" dirty="0">
              <a:solidFill>
                <a:srgbClr val="006699"/>
              </a:solidFill>
              <a:ea typeface="Calibri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 Scoprire che …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di dare risposte ai perché 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- 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D. euristica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ea typeface="Calibri" pitchFamily="34" charset="0"/>
                <a:cs typeface="Arial" pitchFamily="34" charset="0"/>
              </a:rPr>
              <a:t> </a:t>
            </a: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Dimostrare che …</a:t>
            </a:r>
            <a:endParaRPr lang="it-IT" sz="2800" dirty="0"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di padronanza 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– 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D. per competenze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ea typeface="Calibri" pitchFamily="34" charset="0"/>
                <a:cs typeface="Arial" pitchFamily="34" charset="0"/>
              </a:rPr>
              <a:t> </a:t>
            </a: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Migliorarsi …</a:t>
            </a:r>
            <a:endParaRPr lang="it-IT" sz="2800" dirty="0"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di orientamento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-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D. orientativa</a:t>
            </a: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ea typeface="Calibri" pitchFamily="34" charset="0"/>
                <a:cs typeface="Arial" pitchFamily="34" charset="0"/>
              </a:rPr>
              <a:t> </a:t>
            </a:r>
            <a:r>
              <a:rPr lang="it-IT" sz="2800" i="1" dirty="0">
                <a:latin typeface="Candara" pitchFamily="34" charset="0"/>
                <a:ea typeface="Calibri" pitchFamily="34" charset="0"/>
                <a:cs typeface="Arial" pitchFamily="34" charset="0"/>
              </a:rPr>
              <a:t>Essere riconosciuti e apprezzati …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6699"/>
              </a:buClr>
            </a:pPr>
            <a:r>
              <a:rPr lang="it-IT" sz="2800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B. di rinforzo </a:t>
            </a:r>
            <a:r>
              <a:rPr lang="it-IT" sz="2800" dirty="0">
                <a:ea typeface="Calibri" pitchFamily="34" charset="0"/>
                <a:cs typeface="Arial" pitchFamily="34" charset="0"/>
              </a:rPr>
              <a:t>– </a:t>
            </a:r>
            <a:r>
              <a:rPr lang="it-IT" sz="2800" i="1" dirty="0">
                <a:solidFill>
                  <a:srgbClr val="006699"/>
                </a:solidFill>
                <a:latin typeface="Candara" pitchFamily="34" charset="0"/>
                <a:ea typeface="Calibri" pitchFamily="34" charset="0"/>
                <a:cs typeface="Arial" pitchFamily="34" charset="0"/>
              </a:rPr>
              <a:t>Valutazione incrementale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8107385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piè di pagina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899592" y="1700808"/>
            <a:ext cx="7632848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Bef>
                <a:spcPts val="180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it-IT" sz="3200" dirty="0"/>
              <a:t>indicare gli </a:t>
            </a:r>
            <a:r>
              <a:rPr lang="it-IT" sz="3200" i="1" dirty="0">
                <a:latin typeface="Candara" pitchFamily="34" charset="0"/>
              </a:rPr>
              <a:t>elementi positivi </a:t>
            </a:r>
            <a:r>
              <a:rPr lang="it-IT" sz="3200" dirty="0"/>
              <a:t>contenuti nella risposta dello studente </a:t>
            </a:r>
          </a:p>
          <a:p>
            <a:pPr marL="514350" indent="-514350" algn="just">
              <a:spcBef>
                <a:spcPts val="180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it-IT" sz="3200" dirty="0"/>
              <a:t>indicare </a:t>
            </a:r>
            <a:r>
              <a:rPr lang="it-IT" sz="3200" i="1" dirty="0">
                <a:latin typeface="Candara" pitchFamily="34" charset="0"/>
              </a:rPr>
              <a:t>ciò che non va e perché</a:t>
            </a:r>
          </a:p>
          <a:p>
            <a:pPr marL="514350" indent="-514350" algn="just">
              <a:spcBef>
                <a:spcPts val="180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it-IT" sz="3200" dirty="0"/>
              <a:t>indicare </a:t>
            </a:r>
            <a:r>
              <a:rPr lang="it-IT" sz="3200" i="1" dirty="0">
                <a:latin typeface="Candara" pitchFamily="34" charset="0"/>
              </a:rPr>
              <a:t>ciò che si può migliorare e di  cosa si ha bisogno </a:t>
            </a:r>
            <a:r>
              <a:rPr lang="it-IT" sz="3200" dirty="0"/>
              <a:t>per migliorare </a:t>
            </a:r>
          </a:p>
          <a:p>
            <a:pPr marL="514350" indent="-514350" algn="just">
              <a:spcBef>
                <a:spcPts val="180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it-IT" sz="3200" i="1" dirty="0">
                <a:latin typeface="Candara" pitchFamily="34" charset="0"/>
              </a:rPr>
              <a:t>quantificare</a:t>
            </a:r>
            <a:r>
              <a:rPr lang="it-IT" sz="3200" dirty="0"/>
              <a:t> la prestazione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38</a:t>
            </a:fld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99592" y="332656"/>
            <a:ext cx="7632848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Feedback: come procedere?</a:t>
            </a:r>
            <a:endParaRPr lang="it-IT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413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1628800"/>
            <a:ext cx="820891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“Alla base della </a:t>
            </a:r>
            <a:r>
              <a:rPr lang="it-IT" sz="3600" i="1" dirty="0">
                <a:solidFill>
                  <a:srgbClr val="006699"/>
                </a:solidFill>
                <a:latin typeface="Candara" pitchFamily="34" charset="0"/>
              </a:rPr>
              <a:t>demotivazione</a:t>
            </a:r>
            <a:r>
              <a:rPr lang="it-IT" sz="3600" dirty="0">
                <a:solidFill>
                  <a:srgbClr val="006699"/>
                </a:solidFill>
              </a:rPr>
              <a:t> </a:t>
            </a:r>
            <a:r>
              <a:rPr lang="it-IT" sz="3600" i="1" dirty="0">
                <a:solidFill>
                  <a:srgbClr val="006699"/>
                </a:solidFill>
                <a:latin typeface="Candara" pitchFamily="34" charset="0"/>
              </a:rPr>
              <a:t>scolastica 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esiste quella tendenza all’oggettivazione (…) </a:t>
            </a:r>
          </a:p>
          <a:p>
            <a:pPr algn="just">
              <a:spcAft>
                <a:spcPts val="1200"/>
              </a:spcAft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che porta i professori a </a:t>
            </a:r>
            <a:r>
              <a:rPr lang="it-IT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giudicare i loro studenti in base al profitto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termine che il mondo della scuola ha mutuato dal mondo economico, risolvendo l’educazione in puro fatto </a:t>
            </a:r>
            <a:r>
              <a:rPr lang="it-IT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quantitativo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dove a sommarsi sono </a:t>
            </a:r>
            <a:r>
              <a:rPr lang="it-IT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nozioni e voti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(…)”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211960" y="6021288"/>
            <a:ext cx="3672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000" dirty="0"/>
              <a:t>U. GALIMBERTI, </a:t>
            </a:r>
            <a:r>
              <a:rPr lang="it-IT" sz="1000" i="1" dirty="0"/>
              <a:t>L’ospite inquietante. Il nichilismo e i giovani, 2007</a:t>
            </a:r>
            <a:endParaRPr lang="it-IT" sz="1000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… e la demotivazione?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39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41654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09581" y="1250748"/>
            <a:ext cx="7524837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Il docente coordinatore per l’inclusione:</a:t>
            </a:r>
          </a:p>
          <a:p>
            <a:pPr algn="ctr">
              <a:spcBef>
                <a:spcPts val="1800"/>
              </a:spcBef>
            </a:pPr>
            <a:r>
              <a:rPr lang="it-IT" sz="5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profili e ambiti</a:t>
            </a:r>
          </a:p>
        </p:txBody>
      </p:sp>
      <p:sp>
        <p:nvSpPr>
          <p:cNvPr id="6" name="CasellaDiTesto 5"/>
          <p:cNvSpPr txBox="1"/>
          <p:nvPr/>
        </p:nvSpPr>
        <p:spPr>
          <a:xfrm rot="20131462">
            <a:off x="6153777" y="5228289"/>
            <a:ext cx="2749471" cy="58477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Livello classe</a:t>
            </a:r>
          </a:p>
        </p:txBody>
      </p:sp>
    </p:spTree>
    <p:extLst>
      <p:ext uri="{BB962C8B-B14F-4D97-AF65-F5344CB8AC3E}">
        <p14:creationId xmlns:p14="http://schemas.microsoft.com/office/powerpoint/2010/main" val="372814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Le relazioni in classe</a:t>
            </a:r>
            <a:endParaRPr lang="it-IT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67544" y="1772816"/>
            <a:ext cx="8136904" cy="28931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800" dirty="0"/>
              <a:t>“Per circa due terzi del tempo speso in un’aula scolastica, qualcuno parla.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800" dirty="0"/>
              <a:t>Ci sono due probabilità su tre che questa persona sia l’insegnante”.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it-IT" sz="20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i="1" dirty="0">
                <a:latin typeface="Candara" pitchFamily="34" charset="0"/>
              </a:rPr>
              <a:t>Flanders (1963)</a:t>
            </a:r>
          </a:p>
        </p:txBody>
      </p:sp>
      <p:sp>
        <p:nvSpPr>
          <p:cNvPr id="10" name="Fumetto 3 9"/>
          <p:cNvSpPr/>
          <p:nvPr/>
        </p:nvSpPr>
        <p:spPr>
          <a:xfrm>
            <a:off x="395536" y="4725144"/>
            <a:ext cx="2520280" cy="1296144"/>
          </a:xfrm>
          <a:prstGeom prst="wedgeEllipseCallout">
            <a:avLst>
              <a:gd name="adj1" fmla="val -34722"/>
              <a:gd name="adj2" fmla="val 68719"/>
            </a:avLst>
          </a:prstGeom>
          <a:solidFill>
            <a:srgbClr val="FF33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Allora ragazzi, oggi ...</a:t>
            </a:r>
          </a:p>
        </p:txBody>
      </p:sp>
      <p:sp>
        <p:nvSpPr>
          <p:cNvPr id="11" name="Fumetto 3 10"/>
          <p:cNvSpPr/>
          <p:nvPr/>
        </p:nvSpPr>
        <p:spPr>
          <a:xfrm>
            <a:off x="3131840" y="4725144"/>
            <a:ext cx="2520280" cy="1296144"/>
          </a:xfrm>
          <a:prstGeom prst="wedgeEllipseCallout">
            <a:avLst>
              <a:gd name="adj1" fmla="val -34722"/>
              <a:gd name="adj2" fmla="val 68719"/>
            </a:avLst>
          </a:prstGeom>
          <a:solidFill>
            <a:srgbClr val="00B05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Ricordate la regola ...</a:t>
            </a:r>
          </a:p>
        </p:txBody>
      </p:sp>
      <p:sp>
        <p:nvSpPr>
          <p:cNvPr id="12" name="Fumetto 3 11"/>
          <p:cNvSpPr/>
          <p:nvPr/>
        </p:nvSpPr>
        <p:spPr>
          <a:xfrm>
            <a:off x="5868144" y="4653136"/>
            <a:ext cx="2520280" cy="1296144"/>
          </a:xfrm>
          <a:prstGeom prst="wedgeEllipseCallout">
            <a:avLst>
              <a:gd name="adj1" fmla="val -34722"/>
              <a:gd name="adj2" fmla="val 68719"/>
            </a:avLst>
          </a:prstGeom>
          <a:solidFill>
            <a:srgbClr val="FFC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Domani verifichiamo ...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40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5645335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metto 3 4"/>
          <p:cNvSpPr/>
          <p:nvPr/>
        </p:nvSpPr>
        <p:spPr>
          <a:xfrm>
            <a:off x="395536" y="1487215"/>
            <a:ext cx="3312368" cy="2592288"/>
          </a:xfrm>
          <a:prstGeom prst="wedgeEllipseCallout">
            <a:avLst>
              <a:gd name="adj1" fmla="val 57634"/>
              <a:gd name="adj2" fmla="val -21675"/>
            </a:avLst>
          </a:prstGeom>
          <a:noFill/>
          <a:ln w="31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it-IT" sz="2800" dirty="0">
                <a:solidFill>
                  <a:schemeClr val="tx1"/>
                </a:solidFill>
                <a:latin typeface="Calibri" pitchFamily="34" charset="0"/>
              </a:rPr>
              <a:t>Manifestazionidi insicurezza </a:t>
            </a:r>
          </a:p>
          <a:p>
            <a:pPr algn="ctr"/>
            <a:r>
              <a:rPr lang="it-IT" sz="2800" dirty="0">
                <a:solidFill>
                  <a:schemeClr val="tx1"/>
                </a:solidFill>
                <a:latin typeface="Calibri" pitchFamily="34" charset="0"/>
              </a:rPr>
              <a:t>e di scarsa stima di sé</a:t>
            </a:r>
          </a:p>
          <a:p>
            <a:pPr algn="ctr"/>
            <a:endParaRPr lang="it-IT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4355976" y="1595227"/>
            <a:ext cx="4176464" cy="2448272"/>
          </a:xfrm>
          <a:prstGeom prst="roundRect">
            <a:avLst/>
          </a:prstGeom>
          <a:solidFill>
            <a:srgbClr val="FFFFCC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libri Light" pitchFamily="34" charset="0"/>
              </a:rPr>
              <a:t>sfugge, si svaluta, si sottovaluta, evita, è frettoloso, mostra sentimenti polarizzati  tristezza-rabbia</a:t>
            </a:r>
          </a:p>
        </p:txBody>
      </p:sp>
      <p:sp>
        <p:nvSpPr>
          <p:cNvPr id="7" name="Fumetto 3 6"/>
          <p:cNvSpPr/>
          <p:nvPr/>
        </p:nvSpPr>
        <p:spPr>
          <a:xfrm>
            <a:off x="3275856" y="4149080"/>
            <a:ext cx="2592288" cy="1800200"/>
          </a:xfrm>
          <a:prstGeom prst="wedgeEllipseCallout">
            <a:avLst>
              <a:gd name="adj1" fmla="val 30718"/>
              <a:gd name="adj2" fmla="val 57691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i="1" dirty="0">
              <a:solidFill>
                <a:schemeClr val="tx1"/>
              </a:solidFill>
              <a:latin typeface="Candara" pitchFamily="34" charset="0"/>
            </a:endParaRPr>
          </a:p>
          <a:p>
            <a:pPr algn="ctr"/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Va bene così come sei</a:t>
            </a:r>
          </a:p>
        </p:txBody>
      </p:sp>
      <p:sp>
        <p:nvSpPr>
          <p:cNvPr id="8" name="Fumetto 3 7"/>
          <p:cNvSpPr/>
          <p:nvPr/>
        </p:nvSpPr>
        <p:spPr>
          <a:xfrm>
            <a:off x="683568" y="4149080"/>
            <a:ext cx="2664296" cy="1800200"/>
          </a:xfrm>
          <a:prstGeom prst="wedgeEllipseCallout">
            <a:avLst>
              <a:gd name="adj1" fmla="val 32907"/>
              <a:gd name="adj2" fmla="val 58604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i="1" dirty="0">
              <a:solidFill>
                <a:schemeClr val="tx1"/>
              </a:solidFill>
              <a:latin typeface="Candara" pitchFamily="34" charset="0"/>
            </a:endParaRPr>
          </a:p>
          <a:p>
            <a:pPr algn="ctr"/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Tu sei importante</a:t>
            </a:r>
          </a:p>
          <a:p>
            <a:pPr algn="ctr"/>
            <a:endParaRPr lang="it-IT" sz="2800" i="1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9" name="Fumetto 3 8"/>
          <p:cNvSpPr/>
          <p:nvPr/>
        </p:nvSpPr>
        <p:spPr>
          <a:xfrm>
            <a:off x="5796136" y="4221088"/>
            <a:ext cx="2592288" cy="1800200"/>
          </a:xfrm>
          <a:prstGeom prst="wedgeEllipseCallout">
            <a:avLst>
              <a:gd name="adj1" fmla="val 30718"/>
              <a:gd name="adj2" fmla="val 57691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Ottimo salto in avanti!</a:t>
            </a:r>
          </a:p>
        </p:txBody>
      </p:sp>
      <p:sp>
        <p:nvSpPr>
          <p:cNvPr id="19" name="Titolo 1"/>
          <p:cNvSpPr txBox="1">
            <a:spLocks/>
          </p:cNvSpPr>
          <p:nvPr/>
        </p:nvSpPr>
        <p:spPr>
          <a:xfrm>
            <a:off x="395536" y="274638"/>
            <a:ext cx="8291264" cy="114300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  <a:ea typeface="+mj-ea"/>
                <a:cs typeface="+mj-cs"/>
              </a:rPr>
              <a:t>Le “carezze”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41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791097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metto 3 7"/>
          <p:cNvSpPr/>
          <p:nvPr/>
        </p:nvSpPr>
        <p:spPr>
          <a:xfrm>
            <a:off x="4788024" y="1628800"/>
            <a:ext cx="3672408" cy="2232248"/>
          </a:xfrm>
          <a:prstGeom prst="wedgeEllipseCallout">
            <a:avLst>
              <a:gd name="adj1" fmla="val 32907"/>
              <a:gd name="adj2" fmla="val 58604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Ripeti il disegno, non è chiara la prospettiva</a:t>
            </a:r>
          </a:p>
        </p:txBody>
      </p:sp>
      <p:sp>
        <p:nvSpPr>
          <p:cNvPr id="20" name="Fumetto 3 19"/>
          <p:cNvSpPr/>
          <p:nvPr/>
        </p:nvSpPr>
        <p:spPr>
          <a:xfrm>
            <a:off x="467544" y="1556792"/>
            <a:ext cx="3672408" cy="2232248"/>
          </a:xfrm>
          <a:prstGeom prst="wedgeEllipseCallout">
            <a:avLst>
              <a:gd name="adj1" fmla="val 32907"/>
              <a:gd name="adj2" fmla="val 58604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i="1" dirty="0">
              <a:solidFill>
                <a:schemeClr val="tx1"/>
              </a:solidFill>
              <a:latin typeface="Candara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Che bel disegno, tecnicamente </a:t>
            </a:r>
            <a:br>
              <a:rPr lang="it-IT" sz="3200" i="1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perfetto!</a:t>
            </a:r>
          </a:p>
          <a:p>
            <a:pPr algn="ctr"/>
            <a:endParaRPr lang="it-IT" sz="3200" i="1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21" name="Fumetto 3 20"/>
          <p:cNvSpPr/>
          <p:nvPr/>
        </p:nvSpPr>
        <p:spPr>
          <a:xfrm>
            <a:off x="4860032" y="4077072"/>
            <a:ext cx="3672408" cy="2232248"/>
          </a:xfrm>
          <a:prstGeom prst="wedgeEllipseCallout">
            <a:avLst>
              <a:gd name="adj1" fmla="val -41791"/>
              <a:gd name="adj2" fmla="val 47304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i="1" dirty="0">
              <a:solidFill>
                <a:schemeClr val="tx1"/>
              </a:solidFill>
              <a:latin typeface="Candara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Sei un disordinato!</a:t>
            </a:r>
          </a:p>
          <a:p>
            <a:pPr algn="ctr"/>
            <a:endParaRPr lang="it-IT" sz="3200" i="1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22" name="Fumetto 3 21"/>
          <p:cNvSpPr/>
          <p:nvPr/>
        </p:nvSpPr>
        <p:spPr>
          <a:xfrm>
            <a:off x="611560" y="4005064"/>
            <a:ext cx="3672408" cy="2232248"/>
          </a:xfrm>
          <a:prstGeom prst="wedgeEllipseCallout">
            <a:avLst>
              <a:gd name="adj1" fmla="val -38786"/>
              <a:gd name="adj2" fmla="val 52954"/>
            </a:avLst>
          </a:prstGeom>
          <a:noFill/>
          <a:ln w="3175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Sei un vero artista:</a:t>
            </a:r>
          </a:p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it-IT" sz="3200" i="1" dirty="0">
                <a:solidFill>
                  <a:schemeClr val="tx1"/>
                </a:solidFill>
                <a:latin typeface="Candara" pitchFamily="34" charset="0"/>
              </a:rPr>
              <a:t>bravissimo!</a:t>
            </a:r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395536" y="274638"/>
            <a:ext cx="8291264" cy="114300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5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itchFamily="34" charset="0"/>
                <a:ea typeface="+mj-ea"/>
                <a:cs typeface="+mj-cs"/>
              </a:rPr>
              <a:t>Le “carezze”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67744" y="2492896"/>
            <a:ext cx="434285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… condizionate …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483768" y="4725144"/>
            <a:ext cx="480772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… incondizionate …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42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34088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umetto 3 18"/>
          <p:cNvSpPr/>
          <p:nvPr/>
        </p:nvSpPr>
        <p:spPr>
          <a:xfrm>
            <a:off x="755576" y="1484784"/>
            <a:ext cx="3074640" cy="2196824"/>
          </a:xfrm>
          <a:prstGeom prst="wedgeEllipseCallout">
            <a:avLst>
              <a:gd name="adj1" fmla="val -43247"/>
              <a:gd name="adj2" fmla="val 59927"/>
            </a:avLst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Bene , ci sei riuscito </a:t>
            </a:r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stavolta</a:t>
            </a:r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!</a:t>
            </a:r>
          </a:p>
        </p:txBody>
      </p:sp>
      <p:sp>
        <p:nvSpPr>
          <p:cNvPr id="20" name="Fumetto 3 19"/>
          <p:cNvSpPr/>
          <p:nvPr/>
        </p:nvSpPr>
        <p:spPr>
          <a:xfrm>
            <a:off x="5436096" y="1484784"/>
            <a:ext cx="3074640" cy="2196824"/>
          </a:xfrm>
          <a:prstGeom prst="wedgeEllipseCallout">
            <a:avLst>
              <a:gd name="adj1" fmla="val 33667"/>
              <a:gd name="adj2" fmla="val 62080"/>
            </a:avLst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Il tuo lavoro va bene,  </a:t>
            </a:r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più o meno</a:t>
            </a:r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!</a:t>
            </a:r>
          </a:p>
        </p:txBody>
      </p:sp>
      <p:sp>
        <p:nvSpPr>
          <p:cNvPr id="21" name="Fumetto 3 20"/>
          <p:cNvSpPr/>
          <p:nvPr/>
        </p:nvSpPr>
        <p:spPr>
          <a:xfrm>
            <a:off x="683568" y="3861048"/>
            <a:ext cx="3074640" cy="2196824"/>
          </a:xfrm>
          <a:prstGeom prst="wedgeEllipseCallout">
            <a:avLst>
              <a:gd name="adj1" fmla="val -43247"/>
              <a:gd name="adj2" fmla="val 59927"/>
            </a:avLst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Come sei attento </a:t>
            </a:r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oggi</a:t>
            </a:r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!</a:t>
            </a:r>
          </a:p>
        </p:txBody>
      </p:sp>
      <p:sp>
        <p:nvSpPr>
          <p:cNvPr id="22" name="Fumetto 3 21"/>
          <p:cNvSpPr/>
          <p:nvPr/>
        </p:nvSpPr>
        <p:spPr>
          <a:xfrm>
            <a:off x="5220072" y="4005064"/>
            <a:ext cx="3074640" cy="2196824"/>
          </a:xfrm>
          <a:prstGeom prst="wedgeEllipseCallout">
            <a:avLst>
              <a:gd name="adj1" fmla="val 45973"/>
              <a:gd name="adj2" fmla="val 51315"/>
            </a:avLst>
          </a:prstGeom>
          <a:solidFill>
            <a:schemeClr val="bg1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Verifica senza errori </a:t>
            </a:r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anche tu!</a:t>
            </a:r>
          </a:p>
        </p:txBody>
      </p:sp>
      <p:sp>
        <p:nvSpPr>
          <p:cNvPr id="23" name="Fumetto 3 22"/>
          <p:cNvSpPr/>
          <p:nvPr/>
        </p:nvSpPr>
        <p:spPr>
          <a:xfrm>
            <a:off x="2915816" y="2420888"/>
            <a:ext cx="3456384" cy="2448272"/>
          </a:xfrm>
          <a:prstGeom prst="wedgeEllipseCallout">
            <a:avLst>
              <a:gd name="adj1" fmla="val -5393"/>
              <a:gd name="adj2" fmla="val 66436"/>
            </a:avLst>
          </a:prstGeom>
          <a:solidFill>
            <a:schemeClr val="bg1"/>
          </a:solidFill>
          <a:ln w="31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Ah, </a:t>
            </a:r>
            <a:r>
              <a:rPr lang="it-IT" sz="2800" i="1" dirty="0">
                <a:solidFill>
                  <a:schemeClr val="tx1"/>
                </a:solidFill>
                <a:latin typeface="Candara" pitchFamily="34" charset="0"/>
              </a:rPr>
              <a:t>su questo, </a:t>
            </a:r>
            <a:r>
              <a:rPr lang="it-IT" sz="2800" dirty="0">
                <a:solidFill>
                  <a:schemeClr val="tx1"/>
                </a:solidFill>
                <a:latin typeface="Candara" pitchFamily="34" charset="0"/>
              </a:rPr>
              <a:t>non le si può dire nulla, è brava!</a:t>
            </a:r>
          </a:p>
        </p:txBody>
      </p:sp>
      <p:sp>
        <p:nvSpPr>
          <p:cNvPr id="26" name="Titolo 1"/>
          <p:cNvSpPr txBox="1">
            <a:spLocks/>
          </p:cNvSpPr>
          <p:nvPr/>
        </p:nvSpPr>
        <p:spPr>
          <a:xfrm>
            <a:off x="395536" y="274638"/>
            <a:ext cx="8291264" cy="114300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  <a:ea typeface="+mj-ea"/>
                <a:cs typeface="+mj-cs"/>
              </a:rPr>
              <a:t>… di</a:t>
            </a:r>
            <a:r>
              <a:rPr kumimoji="0" lang="it-IT" sz="48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Print" pitchFamily="2" charset="0"/>
                <a:ea typeface="+mj-ea"/>
                <a:cs typeface="+mj-cs"/>
              </a:rPr>
              <a:t> plastica</a:t>
            </a:r>
            <a:endParaRPr kumimoji="0" lang="it-IT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egoe Print" pitchFamily="2" charset="0"/>
              <a:ea typeface="+mj-ea"/>
              <a:cs typeface="+mj-cs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43</a:t>
            </a:fld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53229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838485" y="6457890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755576" y="1412776"/>
            <a:ext cx="7848872" cy="1077218"/>
          </a:xfrm>
          <a:prstGeom prst="rect">
            <a:avLst/>
          </a:prstGeom>
          <a:noFill/>
          <a:ln w="28575">
            <a:noFill/>
            <a:prstDash val="sysDot"/>
          </a:ln>
        </p:spPr>
        <p:txBody>
          <a:bodyPr wrap="square" rtlCol="0">
            <a:spAutoFit/>
          </a:bodyPr>
          <a:lstStyle/>
          <a:p>
            <a:endParaRPr lang="it-IT" sz="3200" dirty="0">
              <a:solidFill>
                <a:srgbClr val="FF0000"/>
              </a:solidFill>
              <a:latin typeface="Candara" pitchFamily="34" charset="0"/>
            </a:endParaRPr>
          </a:p>
          <a:p>
            <a:endParaRPr lang="it-IT" sz="3200" dirty="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132098" name="AutoShape 2" descr="data:image/jpeg;base64,/9j/4AAQSkZJRgABAQAAAQABAAD/2wCEAAkGBwgHBgkIBwgKCgkLDRYPDQwMDRsUFRAWIB0iIiAdHx8kKDQsJCYxJx8fLT0tMTU3Ojo6Iys/RD84QzQ5OjcBCgoKDQwNGg8PGjclHyU3Nzc3Nzc3Nzc3Nzc3Nzc3Nzc3Nzc3Nzc3Nzc3Nzc3Nzc3Nzc3Nzc3Nzc3Nzc3Nzc3N//AABEIAGAAYQMBEQACEQEDEQH/xAAbAAEAAwEAAwAAAAAAAAAAAAAABAUGAwECB//EADYQAAIBAwMBBgQFAgcBAAAAAAECAwAEEQUSITEGEyJBUWEUcYGxFTJCkaEjYjNSZIKSwdEH/8QAGQEBAAMBAQAAAAAAAAAAAAAAAAECAwQF/8QAMBEAAgIBAgMGBQMFAAAAAAAAAAECAxEhMQQSQRNRYXGR8CIygaHhBcHxFBUjQrH/2gAMAwEAAhEDEQA/APsWtarb6PZfF3Qdk3qgWMZYknHH3+lAkd9PvYNRsoby0ffBMu5GKlSR8jyPkaDYkUAoBQCgFAKAUAoBQCgFAVnaPSU1vRrmwZ+7aRcxygZMbg5Vh8mANAZ3sLfywXE+l3qJFLvYsinIScf4i/IjDj1y1SwbWoAoBQCgFAKAUAoBQCgFAKAwfbmwbStQg7Q2KqimRBd8cBgf6ch9v0Mf8pqUDZabex6hZQ3UOdki5weqnoVPuDkH5VAJVAKAUAoBQCgFAKAUAoBQFB29lMXZHUsBT3sYh8XQd4wTP03ZqUCu/wDnlwIbWXS2fd3ZM0RYYJDHxj3w3n/cKmS1BsKqBQCgFAKAUAoBQCgFAKAxvbiHU3067ilmU2Fwe7wgGYhjIJBXk7hj8wHIPHlSTktUSsGE0q3aO6guZr6BbmWMvHGkuSxIPiRhnwgsWHQc9RwazlbnYv2bW59f0W8+P0q1ujjfLGC4HQN+ofQ5rZPOpmTqkCgFAKAUAoBQCgFAKApu0mjPrcEVsbjurfce+UA5dSMEA544LD/dnyqslkmLx0PnN08kU0lhI6pdRy7WSPPdtJkksinKEnJIGM8HkkYHnXqyLfIerSoT1k9PTpt9se2aLsFLK92pgmWS3kjd37pAqDxcZC+Hd6MByCQS23I6+HcsLm7tfM4L4ck2vTyNtdXdvZx95dTRxJnG52CjP1rdtJZZik5PCRBuO0WlW5HeXQwcYZVLDnpyOPX9jWE+Kqhuy8apy2RLtdRtLuMvbzxuFyGAblSDggjy5raMozWYso008M7pIjkhWUleoBzirEHvQCgFAKAUAoDwaA+aXHZW8ve0N/bwSLGgl7yafeQdkm47VwM7sFf+PWsHXmbZ0q//AB8rJVpqlxY6DLZ2MK2msvcKrpNHtZd/OQOQ2M7QBkdMZGM1lJ11aaMqlCdvh5/uUuuztOsf4pfFozCd8k+0My5ALqF6emBkc88nFcV05Sxk9T9PSzzVL4+n5zp4tv6Ee8ngsrq3dri8SC4AVZkAG5VVfECQMDkceI9SfQ4yUJ4b32/kjhqL+IdiWOb5sd/l09SVNM8UsdpFMILAruicOO8V2GcnkED3yv8A1V4pwaZmq63W5N5tT+Xw20wS+zuuPp1/PHZmK9ijQCcbwJjgn8p/WfFjxY88kV0034bcnoRxXBzhCLsjyt+j9TcWXaTSrshBeQxTYBMMsiq4yAeRn3Fd8ZKSyjzJQcXhltketSVPNAKAUAoCm1DVrou9vodmt9coSHZ5O7iiI8mbByc+SgkedAZ3tFpur2ujzaxLfSpqrqguV08BYQgJ45G4gBj4sgnGeOgw4lyjW3Dc1pUXNKWxR6ZZyJZCe6uSnxCBd8jkvlgfynquAW9ycdOCfOhzYw3lmts05fAtj2s9OhWS87xT+HbBsMSEPIAcbfI/UqPYgeKpb5cylsdjlB11qtvtOu/v7vQ43iJBZSPYW5v4xtWS3u5WBiTOc44AxhQSCRx7E1mnFxbrxh9x0cFWv6iMb5uDS0a11+/j7aRxu9PsO0MET2vfWSRcPFHGpj4464UZ8s5Y+VH8Z11cTd+lTn2kVJy/26/Xr/zzPFrFZ6QyxIxczOTE0MpWM7QeWfBPnyMAcnyJq0VGKwYcRPiuOjK6zGIfv0x5e9i0s7v4eXNteSie7dQYrjmMkBeHLFuACenUnjoKVXtTxE86yCcVzR0X06v8dOhrNH/DdUt3+CY2txFhX+EcoAfJgvQg843L6gjg161dimso89rUnW91d2dytrqZSRJTtguo02hjj8rjJw3oeh6cHANyC0oBQHg9DQFLolxFYxppdwBFNDhdxJxMTnx5POWOTzyTnkkHFeZZwwcu2ceoNo8kmm97JInPw8XWUZ6Hzx7DqM9apdzqOYnVwddVt8YXS5YvdmUs7XVdRks5b6yubTulZfhtwxKRgEkHnbgL6nj5EcEabG8tHo39hwynXS1NPHxd3h7/AASzY6oJIZhDNJEI9itG28+7E9SW+wX3rn4nhr7EuRbGVV9MJSUuvh9sHU6XMQbq8sdgZdr96F8WDnccHIYYGPkemc0hwl8I5a1M7L1dJQi9FsRG7MouqW92lncgxErtiK7G3NnJzxtyTwMnzOa1jw1mdjo/udq4aVLaaffvp+MbkvRrC5urrUoLjR2gRD3StIw2SqV8yc5HsOOemavGi1vCWPM5uKjCNdco2KWVsumvvxJlh2PnS7Nxd36FSxcQJHuCsfMFv449OuK1r4FRk22c0+Ic4KODQR2VjYt8U6r3irt7+VtzAE9Nx6D2rqjXCpaLBhnJzuHN/MtvBu7uOVWlkxx4WB2j3yPpRTlKWi0BZjpWpAoBQEW/sIL6IpOD0wGHUf8Ao9jkHzqGk9wVwttSsE2283xCDorDdx8ic/sT7LWTjNfKTp1OU+tRLsj1C2jDk5RDKqkkc8CTZ/FQ7Wl8USVlapllHqK4w9rdJ6f0t2fquant4dSOUNqUB8Jhujn/AEsmPtU9tEYPD6lGgJMFwqjqzJtH8kVHbw2HKRm1ssgaG13A9AZQST6YTcah2vpHIwerahem4t7YQZlnUsdgwIVHmxOT1wPy+fzxK7R76DQ72+lvu33twZn9ACAB9ST+xA9qsq1nL1GSxRFRQqKFUdABgCtCD2oBQCgFAKAjX9jb38Hc3KbhnKnzRvUHyNAVFrZWemYgl0eNEBO2W2tw0Z99q8qfXjHvVOVN6oZJnxWktlG7of2tGR9xTkguhOWci2hxESC2gLk4BS1LMT1wMLkn5VKUeiIJaXjygC2tJyD+qVe6A+h5/irA6WVvJEZZbhleeU5YqMAAdFHsPuSfOoSBKqQKAUAoBQCgFAKAUAoBQCgFAKAUAoBQH//Z"/>
          <p:cNvSpPr>
            <a:spLocks noChangeAspect="1" noChangeArrowheads="1"/>
          </p:cNvSpPr>
          <p:nvPr/>
        </p:nvSpPr>
        <p:spPr bwMode="auto">
          <a:xfrm>
            <a:off x="63500" y="-136525"/>
            <a:ext cx="895350" cy="876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683568" y="1484784"/>
            <a:ext cx="79928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3600" i="1" dirty="0">
                <a:latin typeface="Candara" pitchFamily="34" charset="0"/>
              </a:rPr>
              <a:t>livello scuola</a:t>
            </a:r>
            <a:r>
              <a:rPr lang="it-IT" sz="3600" dirty="0">
                <a:latin typeface="Candara" pitchFamily="34" charset="0"/>
              </a:rPr>
              <a:t>: nei percorsi orientati a promuovere una cultura inclusiva </a:t>
            </a:r>
          </a:p>
          <a:p>
            <a:pPr algn="just">
              <a:spcAft>
                <a:spcPts val="1200"/>
              </a:spcAft>
            </a:pPr>
            <a:r>
              <a:rPr lang="it-IT" sz="3600" i="1" dirty="0">
                <a:solidFill>
                  <a:srgbClr val="FF6600"/>
                </a:solidFill>
                <a:latin typeface="Candara" pitchFamily="34" charset="0"/>
              </a:rPr>
              <a:t>livello classe</a:t>
            </a:r>
            <a:r>
              <a:rPr lang="it-IT" sz="3600" dirty="0">
                <a:solidFill>
                  <a:srgbClr val="FF6600"/>
                </a:solidFill>
                <a:latin typeface="Candara" pitchFamily="34" charset="0"/>
              </a:rPr>
              <a:t>:</a:t>
            </a:r>
            <a:r>
              <a:rPr lang="it-IT" sz="3600" dirty="0">
                <a:latin typeface="Candara" pitchFamily="34" charset="0"/>
              </a:rPr>
              <a:t> nelle strategie didattiche individualizzate e personalizzate</a:t>
            </a:r>
          </a:p>
          <a:p>
            <a:pPr algn="just">
              <a:spcAft>
                <a:spcPts val="1200"/>
              </a:spcAft>
            </a:pPr>
            <a:r>
              <a:rPr lang="it-IT" sz="3600" i="1" dirty="0">
                <a:latin typeface="Candara" pitchFamily="34" charset="0"/>
              </a:rPr>
              <a:t>livello extrascolastico</a:t>
            </a:r>
            <a:r>
              <a:rPr lang="it-IT" sz="3600" dirty="0">
                <a:latin typeface="Candara" pitchFamily="34" charset="0"/>
              </a:rPr>
              <a:t>: nelle pratiche di inclusione sociale per dare continuità all’intervento inclusivo scolastico</a:t>
            </a:r>
          </a:p>
        </p:txBody>
      </p:sp>
      <p:sp>
        <p:nvSpPr>
          <p:cNvPr id="20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792088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it-IT" sz="4000" dirty="0">
                <a:solidFill>
                  <a:schemeClr val="bg1"/>
                </a:solidFill>
                <a:latin typeface="Segoe Print" pitchFamily="2" charset="0"/>
              </a:rPr>
              <a:t>La risorsa compagni</a:t>
            </a:r>
          </a:p>
        </p:txBody>
      </p:sp>
      <p:sp>
        <p:nvSpPr>
          <p:cNvPr id="18" name="Freccia a destra 17"/>
          <p:cNvSpPr/>
          <p:nvPr/>
        </p:nvSpPr>
        <p:spPr>
          <a:xfrm>
            <a:off x="395536" y="1628800"/>
            <a:ext cx="288032" cy="360040"/>
          </a:xfrm>
          <a:prstGeom prst="righ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395536" y="2852936"/>
            <a:ext cx="288032" cy="360040"/>
          </a:xfrm>
          <a:prstGeom prst="righ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22" name="Freccia a destra 21"/>
          <p:cNvSpPr/>
          <p:nvPr/>
        </p:nvSpPr>
        <p:spPr>
          <a:xfrm>
            <a:off x="395536" y="4149080"/>
            <a:ext cx="288032" cy="360040"/>
          </a:xfrm>
          <a:prstGeom prst="righ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0066FF"/>
              </a:solidFill>
            </a:endParaRP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44</a:t>
            </a:fld>
            <a:endParaRPr lang="it-IT" dirty="0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69008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259632" y="1484784"/>
            <a:ext cx="6858000" cy="32778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dimensione  cognitiva</a:t>
            </a:r>
          </a:p>
          <a:p>
            <a:pPr algn="ctr">
              <a:spcBef>
                <a:spcPts val="1800"/>
              </a:spcBef>
            </a:pPr>
            <a:r>
              <a:rPr lang="it-IT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e metacognitiva:     </a:t>
            </a:r>
            <a:r>
              <a:rPr lang="it-IT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gli stili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6472142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683568" y="1988840"/>
            <a:ext cx="74888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>
                <a:latin typeface="Candara" pitchFamily="34" charset="0"/>
              </a:rPr>
              <a:t>“ molti insuccessi scolastici </a:t>
            </a:r>
            <a:r>
              <a:rPr lang="it-IT" sz="3200" i="1" dirty="0">
                <a:latin typeface="Candara" pitchFamily="34" charset="0"/>
              </a:rPr>
              <a:t>non</a:t>
            </a:r>
            <a:r>
              <a:rPr lang="it-IT" sz="3200" dirty="0">
                <a:latin typeface="Candara" pitchFamily="34" charset="0"/>
              </a:rPr>
              <a:t> sono dovuti a irreversibili limiti degli studenti ma, semplicemente,</a:t>
            </a:r>
          </a:p>
          <a:p>
            <a:pPr algn="ctr"/>
            <a:r>
              <a:rPr lang="it-IT" sz="3200" dirty="0">
                <a:latin typeface="Candara" pitchFamily="34" charset="0"/>
              </a:rPr>
              <a:t> all’</a:t>
            </a:r>
            <a:r>
              <a:rPr lang="it-IT" sz="3200" i="1" dirty="0">
                <a:latin typeface="Candara" pitchFamily="34" charset="0"/>
              </a:rPr>
              <a:t>incompatibilità</a:t>
            </a:r>
            <a:r>
              <a:rPr lang="it-IT" sz="3200" dirty="0">
                <a:latin typeface="Candara" pitchFamily="34" charset="0"/>
              </a:rPr>
              <a:t> fra</a:t>
            </a:r>
          </a:p>
          <a:p>
            <a:pPr algn="ctr"/>
            <a:r>
              <a:rPr lang="it-IT" sz="3200" dirty="0">
                <a:latin typeface="Candara" pitchFamily="34" charset="0"/>
              </a:rPr>
              <a:t> le loro </a:t>
            </a:r>
            <a:r>
              <a:rPr lang="it-IT" sz="3200" dirty="0">
                <a:solidFill>
                  <a:srgbClr val="FF3300"/>
                </a:solidFill>
                <a:latin typeface="Candara" pitchFamily="34" charset="0"/>
              </a:rPr>
              <a:t>modalità di apprendere</a:t>
            </a:r>
            <a:r>
              <a:rPr lang="it-IT" sz="3200" dirty="0">
                <a:latin typeface="Candara" pitchFamily="34" charset="0"/>
              </a:rPr>
              <a:t> e le </a:t>
            </a:r>
            <a:r>
              <a:rPr lang="it-IT" sz="3200" dirty="0">
                <a:solidFill>
                  <a:srgbClr val="FF3300"/>
                </a:solidFill>
                <a:latin typeface="Candara" pitchFamily="34" charset="0"/>
              </a:rPr>
              <a:t>caratteristiche del contesto di apprendimento</a:t>
            </a:r>
            <a:r>
              <a:rPr lang="it-IT" sz="3200" dirty="0">
                <a:latin typeface="Candara" pitchFamily="34" charset="0"/>
              </a:rPr>
              <a:t>”</a:t>
            </a:r>
          </a:p>
          <a:p>
            <a:pPr algn="ctr"/>
            <a:endParaRPr lang="it-IT" sz="3200" dirty="0">
              <a:latin typeface="Candara" pitchFamily="34" charset="0"/>
            </a:endParaRPr>
          </a:p>
          <a:p>
            <a:pPr algn="ctr"/>
            <a:r>
              <a:rPr lang="it-IT" sz="1600" dirty="0">
                <a:latin typeface="Candara" pitchFamily="34" charset="0"/>
              </a:rPr>
              <a:t>(C. Cornoldi  “Le difficoltà di apprendimento a scuola”)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83568" y="1988840"/>
            <a:ext cx="7776864" cy="4464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tx1">
                  <a:lumMod val="85000"/>
                  <a:lumOff val="15000"/>
                </a:schemeClr>
              </a:solidFill>
              <a:latin typeface="Candara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339752" y="4581128"/>
            <a:ext cx="4058228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stile cognitivo dominante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971600" y="1988840"/>
            <a:ext cx="3420742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qualità delle relazioni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39552" y="4005064"/>
            <a:ext cx="3043752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stile motivazionale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5436096" y="4005064"/>
            <a:ext cx="2519525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stile attributivo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1907705" y="2852936"/>
            <a:ext cx="1804376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autonomia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4572000" y="1988840"/>
            <a:ext cx="3631081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sicurezza e stima di sé 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051720" y="3429000"/>
            <a:ext cx="48846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stile di apprendimento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220072" y="2852936"/>
            <a:ext cx="1870714" cy="523220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aspettative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2411760" y="5805264"/>
            <a:ext cx="4104456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Candara" pitchFamily="34" charset="0"/>
              </a:rPr>
              <a:t>percezione di autoefficacia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683568" y="1052736"/>
            <a:ext cx="3744416" cy="646331"/>
          </a:xfrm>
          <a:prstGeom prst="rect">
            <a:avLst/>
          </a:prstGeom>
          <a:solidFill>
            <a:srgbClr val="FF3399"/>
          </a:solidFill>
        </p:spPr>
        <p:txBody>
          <a:bodyPr wrap="square">
            <a:spAutoFit/>
          </a:bodyPr>
          <a:lstStyle/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saperi disciplinari 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683568" y="260648"/>
            <a:ext cx="3744416" cy="707886"/>
          </a:xfrm>
          <a:prstGeom prst="rect">
            <a:avLst/>
          </a:prstGeom>
          <a:solidFill>
            <a:srgbClr val="33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alunno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4499992" y="260648"/>
            <a:ext cx="4032448" cy="707886"/>
          </a:xfrm>
          <a:prstGeom prst="rect">
            <a:avLst/>
          </a:prstGeom>
          <a:solidFill>
            <a:srgbClr val="00CC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insegnante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4499992" y="1052736"/>
            <a:ext cx="3960440" cy="646331"/>
          </a:xfrm>
          <a:prstGeom prst="rect">
            <a:avLst/>
          </a:prstGeom>
          <a:solidFill>
            <a:srgbClr val="FFCC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contesto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2123728" y="3429000"/>
            <a:ext cx="5014987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stile di insegnamento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979712" y="5229200"/>
            <a:ext cx="4896544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latin typeface="Candara" pitchFamily="34" charset="0"/>
              </a:rPr>
              <a:t>sistema sensoriale dominante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9860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499992" y="6611779"/>
            <a:ext cx="43204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000" dirty="0"/>
              <a:t>Principali stili cognitivi indagati (da A.Carlini </a:t>
            </a:r>
            <a:r>
              <a:rPr lang="it-IT" sz="1000" i="1" dirty="0"/>
              <a:t>Scuola primaria </a:t>
            </a:r>
            <a:r>
              <a:rPr lang="it-IT" sz="1000" dirty="0"/>
              <a:t>Tecnodid 2013) 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259632" y="620688"/>
          <a:ext cx="756084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5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21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00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Area di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Stile polarità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Descrittori</a:t>
                      </a:r>
                      <a:r>
                        <a:rPr lang="it-IT" sz="1600" baseline="0" dirty="0">
                          <a:latin typeface="Candara" pitchFamily="34" charset="0"/>
                        </a:rPr>
                        <a:t> comportamentali</a:t>
                      </a: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Percezione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globale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Prima si costruisce una visione di insieme del dato, delle conoscenze e solo in un secondo momento focalizza i particolari. </a:t>
                      </a:r>
                      <a:endParaRPr lang="it-IT" sz="1600" i="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37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analitico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Presta prima attenzione ai dettagli, agli aspetti particolari del dato, della conoscenza e da essi ricostruisce l’insieme. </a:t>
                      </a:r>
                      <a:endParaRPr lang="it-IT" sz="1600" i="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Attenzione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campo-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dipendente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Mantiene con difficoltà l’attenzione selettiva sugli stimoli in presenza di distrattori. Le sue conoscenze sono legate al contesto e all’ambito di attività con cui opera collegamenti. Ha difficoltà a estrapolare il dato e a utilizzarlo in altro contesto. Lo studio cooperativo facilita l’apprendimento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campo-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indipendente</a:t>
                      </a: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Mantiene facilmente l’attenzione selettiva e riesce ad inibire i dati irrilevanti. Utilizza con flessibilità conoscenze e dati anche in contesti differenti dall’ambiente del compito. Riesce meglio nello studio individuale.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16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Rappresentazione delle conoscenze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intrinseca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verbale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Predilige il codice linguistico,le parole. Impara leggendo e ripetendo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160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visuale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baseline="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Predilige le immagini, gli schemi riassuntivi, mappe concettuali. Impara disegnando, schematizzando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1187624" y="476672"/>
            <a:ext cx="7740352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1187624" y="476672"/>
          <a:ext cx="7632849" cy="5947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65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26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8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Area di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Stile polarità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Descrittori</a:t>
                      </a:r>
                      <a:r>
                        <a:rPr lang="it-IT" sz="1600" baseline="0" dirty="0">
                          <a:latin typeface="Candara" pitchFamily="34" charset="0"/>
                        </a:rPr>
                        <a:t> comportamentali</a:t>
                      </a: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5345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Classificare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 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formulare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ipotesi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sistematico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Procede per piccoli passi e considerando attentamente ogni elementi presenti nel compito, richiede tempo per arrivare alla una soluzione corretta del compito. Si sofferma troppo sui dettagli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1743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intuitivo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Procede per ipotesi che cerca di confermare o confutare e se formula subito quella corretta, è estremamente rapido nella risoluzione. Tende a fermarsi alla prima ipotesi formulata, senza cercare ulteriori conferme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534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200" dirty="0">
                        <a:solidFill>
                          <a:schemeClr val="dk1"/>
                        </a:solidFill>
                        <a:latin typeface="Candara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riflessivo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Si  sofferma a riflettere sulle ipotesi e a fornire risposte meditate dopo aver raccolto in modo accurato e sistematico i dati conoscitivi egli elementi necessari. Prende tempo prima di fornire risposte.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534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impulsivo</a:t>
                      </a: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Tende ad essere frettoloso nella risposta, vaglia un minor numero di alternative possibili, in modo poco accurato. Manifesta ansia e timore di sbagliare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894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Modalità di pensiero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convergente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Segue un percorso lineare e sequenziale utilizzando i dati a disposizione. Fornisce risposte convenzionali e prevedibili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8946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latin typeface="Candar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Candara" pitchFamily="34" charset="0"/>
                        </a:rPr>
                        <a:t>divergente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Candara" pitchFamily="34" charset="0"/>
                          <a:ea typeface="+mn-ea"/>
                          <a:cs typeface="+mn-cs"/>
                        </a:rPr>
                        <a:t>Segue percorsi reticolari, cerca nuove informazioni per fornire risposte originali e creative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 rot="20219513">
            <a:off x="1320395" y="2440960"/>
            <a:ext cx="7092006" cy="175432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Segoe Print" pitchFamily="2" charset="0"/>
              </a:rPr>
              <a:t>conoscere – riconoscere</a:t>
            </a:r>
          </a:p>
          <a:p>
            <a:pPr algn="ctr"/>
            <a:r>
              <a:rPr lang="it-IT" sz="3600" dirty="0">
                <a:solidFill>
                  <a:srgbClr val="FF0000"/>
                </a:solidFill>
                <a:latin typeface="Segoe Print" pitchFamily="2" charset="0"/>
              </a:rPr>
              <a:t>processi cognitivi in azione … </a:t>
            </a:r>
          </a:p>
          <a:p>
            <a:pPr algn="ctr"/>
            <a:r>
              <a:rPr lang="it-IT" sz="3600" dirty="0">
                <a:solidFill>
                  <a:srgbClr val="FF0000"/>
                </a:solidFill>
                <a:latin typeface="Segoe Print" pitchFamily="2" charset="0"/>
              </a:rPr>
              <a:t>… quando?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47</a:t>
            </a:fld>
            <a:endParaRPr lang="it-IT" dirty="0"/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 rot="16200000">
            <a:off x="-2369177" y="3097369"/>
            <a:ext cx="6093296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stili </a:t>
            </a:r>
            <a:r>
              <a:rPr lang="it-IT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cognitivi</a:t>
            </a:r>
          </a:p>
        </p:txBody>
      </p:sp>
    </p:spTree>
    <p:extLst>
      <p:ext uri="{BB962C8B-B14F-4D97-AF65-F5344CB8AC3E}">
        <p14:creationId xmlns:p14="http://schemas.microsoft.com/office/powerpoint/2010/main" val="286653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48</a:t>
            </a:fld>
            <a:endParaRPr lang="it-IT" dirty="0"/>
          </a:p>
        </p:txBody>
      </p:sp>
      <p:pic>
        <p:nvPicPr>
          <p:cNvPr id="1026" name="Picture 2" descr="https://encrypted-tbn1.gstatic.com/images?q=tbn:ANd9GcQDsSCxah0prgjfOGo86OKTRxaVN19cmCeTeZBPoLpVLxINCgu6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268760"/>
            <a:ext cx="3581400" cy="3743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538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259632" y="2060848"/>
            <a:ext cx="6858000" cy="25391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it-IT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dimensione  didattica:</a:t>
            </a:r>
          </a:p>
          <a:p>
            <a:pPr algn="ctr">
              <a:spcBef>
                <a:spcPts val="1800"/>
              </a:spcBef>
            </a:pPr>
            <a:r>
              <a:rPr lang="it-IT" sz="4800" b="1" dirty="0">
                <a:solidFill>
                  <a:srgbClr val="00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 </a:t>
            </a:r>
            <a:r>
              <a:rPr lang="it-IT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i saperi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49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70123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6" name="Rettangolo 5"/>
          <p:cNvSpPr/>
          <p:nvPr/>
        </p:nvSpPr>
        <p:spPr>
          <a:xfrm>
            <a:off x="539552" y="1949355"/>
            <a:ext cx="8064896" cy="3993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2800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presidio culturale, organizzativo e formativo nel campo dei processi di integrazione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mediazione culturale di modelli e metodologie per una scuola-classe inclusiva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 e gestione delle relazioni nei gruppi dedicati, uso delle tecnologie, documentazione e disseminazione delle buone pratiche inclusive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260648"/>
            <a:ext cx="8064896" cy="1323439"/>
          </a:xfrm>
          <a:prstGeom prst="rect">
            <a:avLst/>
          </a:prstGeom>
          <a:solidFill>
            <a:srgbClr val="00B0F0"/>
          </a:solidFill>
          <a:ln w="19050">
            <a:solidFill>
              <a:schemeClr val="bg1">
                <a:lumMod val="8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Il docente coordinatore per l’inclusione</a:t>
            </a:r>
            <a:endParaRPr lang="it-IT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076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457200" y="1533698"/>
            <a:ext cx="8229600" cy="4525963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it-IT" i="1" dirty="0">
                <a:latin typeface="Candara" pitchFamily="34" charset="0"/>
              </a:rPr>
              <a:t>Competenza </a:t>
            </a:r>
            <a:r>
              <a:rPr lang="it-IT" dirty="0">
                <a:latin typeface="+mj-lt"/>
              </a:rPr>
              <a:t>nell’uso didattico delle discipline </a:t>
            </a:r>
          </a:p>
          <a:p>
            <a:pPr marL="0" lvl="0" indent="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it-IT" dirty="0">
                <a:solidFill>
                  <a:srgbClr val="006699"/>
                </a:solidFill>
                <a:latin typeface="Candara" pitchFamily="34" charset="0"/>
              </a:rPr>
              <a:t>conoscenza dei saperi disciplinari </a:t>
            </a:r>
          </a:p>
          <a:p>
            <a:pPr marL="0" lvl="0" indent="0" algn="just">
              <a:spcBef>
                <a:spcPts val="600"/>
              </a:spcBef>
              <a:buNone/>
            </a:pPr>
            <a:r>
              <a:rPr lang="it-IT" dirty="0">
                <a:latin typeface="+mj-lt"/>
              </a:rPr>
              <a:t>saperi organizzati della cultura, insiemi di conoscenze, regole, schemi procedurali, punti di vista, metodi di indagine)</a:t>
            </a:r>
          </a:p>
          <a:p>
            <a:pPr marL="0" indent="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it-IT" dirty="0">
                <a:solidFill>
                  <a:srgbClr val="006699"/>
                </a:solidFill>
                <a:latin typeface="Candara" pitchFamily="34" charset="0"/>
              </a:rPr>
              <a:t>capacità di usare i saperi disciplinari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it-IT" dirty="0">
                <a:latin typeface="+mj-lt"/>
              </a:rPr>
              <a:t> in funzione didattica (contestualizzare conoscenze e trasformarle in contesti di apprendimento)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Sapere disciplinare</a:t>
            </a:r>
          </a:p>
        </p:txBody>
      </p:sp>
    </p:spTree>
    <p:extLst>
      <p:ext uri="{BB962C8B-B14F-4D97-AF65-F5344CB8AC3E}">
        <p14:creationId xmlns:p14="http://schemas.microsoft.com/office/powerpoint/2010/main" val="11138404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51</a:t>
            </a:fld>
            <a:endParaRPr lang="it-I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Compiti sfidanti</a:t>
            </a:r>
            <a:endParaRPr lang="it-IT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09600" y="1891854"/>
            <a:ext cx="8229600" cy="4464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200"/>
              </a:spcAft>
            </a:pPr>
            <a:r>
              <a:rPr lang="it-IT" sz="3200" b="1" i="1" dirty="0">
                <a:solidFill>
                  <a:srgbClr val="FF0066"/>
                </a:solidFill>
              </a:rPr>
              <a:t>non troppo difficili</a:t>
            </a:r>
            <a:r>
              <a:rPr lang="it-IT" sz="3200" b="1" dirty="0">
                <a:solidFill>
                  <a:srgbClr val="FF0066"/>
                </a:solidFill>
              </a:rPr>
              <a:t>  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perché scoraggiano, generano sensazione di inadeguatezza e demotivazione</a:t>
            </a:r>
          </a:p>
          <a:p>
            <a:pPr algn="just">
              <a:spcAft>
                <a:spcPts val="600"/>
              </a:spcAft>
            </a:pPr>
            <a:r>
              <a:rPr lang="it-IT" sz="3200" b="1" i="1" dirty="0">
                <a:solidFill>
                  <a:srgbClr val="FF0066"/>
                </a:solidFill>
              </a:rPr>
              <a:t>non troppo facili 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perché impediscono di sperimentare la sensazione di competenza</a:t>
            </a:r>
          </a:p>
          <a:p>
            <a:pPr algn="just">
              <a:spcAft>
                <a:spcPts val="600"/>
              </a:spcAft>
            </a:pPr>
            <a:r>
              <a:rPr lang="it-IT" sz="3200" b="1" i="1" dirty="0">
                <a:solidFill>
                  <a:srgbClr val="FF0066"/>
                </a:solidFill>
              </a:rPr>
              <a:t>ma vicini 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alla  “zona di sviluppo prossimale” individuale, per obiettivi condivisi e definiti dallo stesso alunno, lungo un percorso chiaro per tappe </a:t>
            </a:r>
            <a:r>
              <a:rPr lang="it-IT" sz="3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graduali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 </a:t>
            </a:r>
            <a:r>
              <a:rPr lang="it-IT" sz="3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possibili </a:t>
            </a:r>
          </a:p>
        </p:txBody>
      </p:sp>
    </p:spTree>
    <p:extLst>
      <p:ext uri="{BB962C8B-B14F-4D97-AF65-F5344CB8AC3E}">
        <p14:creationId xmlns:p14="http://schemas.microsoft.com/office/powerpoint/2010/main" val="260087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43000" y="2132856"/>
            <a:ext cx="6858000" cy="17235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48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La lezione inclusiva:</a:t>
            </a:r>
          </a:p>
          <a:p>
            <a:pPr algn="ctr">
              <a:spcAft>
                <a:spcPts val="1200"/>
              </a:spcAft>
            </a:pPr>
            <a:r>
              <a:rPr lang="it-IT" sz="4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un ossimoro?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568964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Fare lezione …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ma come?</a:t>
            </a:r>
          </a:p>
        </p:txBody>
      </p:sp>
      <p:sp>
        <p:nvSpPr>
          <p:cNvPr id="9" name="Rettangolo 8"/>
          <p:cNvSpPr/>
          <p:nvPr/>
        </p:nvSpPr>
        <p:spPr>
          <a:xfrm>
            <a:off x="467544" y="1412776"/>
            <a:ext cx="8208912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i="1" dirty="0">
                <a:latin typeface="Candara" pitchFamily="34" charset="0"/>
              </a:rPr>
              <a:t>“fare lezione” con modalità tradizionali, trasmissive e centrate sui contenuti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67544" y="321297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Spiega 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Fa esercitare sul contenuto (conoscenza … regola …)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Assegna compiti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Somministra verifiche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Interroga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Commenta performance e valuta i risultati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Spiega nuovamente aspetti poco chiari</a:t>
            </a:r>
          </a:p>
        </p:txBody>
      </p:sp>
      <p:sp>
        <p:nvSpPr>
          <p:cNvPr id="14" name="Fumetto 3 13"/>
          <p:cNvSpPr/>
          <p:nvPr/>
        </p:nvSpPr>
        <p:spPr>
          <a:xfrm>
            <a:off x="179512" y="1916832"/>
            <a:ext cx="2448272" cy="1368152"/>
          </a:xfrm>
          <a:prstGeom prst="wedgeEllipseCallout">
            <a:avLst>
              <a:gd name="adj1" fmla="val -33971"/>
              <a:gd name="adj2" fmla="val 54022"/>
            </a:avLst>
          </a:prstGeom>
          <a:solidFill>
            <a:srgbClr val="00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Insegnante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</p:spTree>
    <p:extLst>
      <p:ext uri="{BB962C8B-B14F-4D97-AF65-F5344CB8AC3E}">
        <p14:creationId xmlns:p14="http://schemas.microsoft.com/office/powerpoint/2010/main" val="2737896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67544" y="1412776"/>
            <a:ext cx="8208912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i="1" dirty="0">
                <a:latin typeface="Candara" pitchFamily="34" charset="0"/>
              </a:rPr>
              <a:t>“fare lezione” con modalità tradizionali, trasmissive e centrate sui contenuti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67544" y="321297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 Ascoltano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 Rispondono alle domande poste durante la spiegazione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Si esercitano sull’argomento (conoscenze … regole)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 Svolgono i compiti assegnati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 Chiedono spiegazioni su aspetti poco chiari</a:t>
            </a:r>
          </a:p>
          <a:p>
            <a:pPr indent="72000" algn="just">
              <a:buClr>
                <a:srgbClr val="00B050"/>
              </a:buClr>
              <a:buFont typeface="Wingdings" pitchFamily="2" charset="2"/>
              <a:buChar char="Ø"/>
            </a:pPr>
            <a:r>
              <a:rPr lang="it-IT" sz="2800" dirty="0"/>
              <a:t>Si preparano per le verifiche</a:t>
            </a:r>
          </a:p>
        </p:txBody>
      </p:sp>
      <p:sp>
        <p:nvSpPr>
          <p:cNvPr id="14" name="Fumetto 3 13"/>
          <p:cNvSpPr/>
          <p:nvPr/>
        </p:nvSpPr>
        <p:spPr>
          <a:xfrm>
            <a:off x="179512" y="1916832"/>
            <a:ext cx="2448272" cy="1368152"/>
          </a:xfrm>
          <a:prstGeom prst="wedgeEllipseCallout">
            <a:avLst>
              <a:gd name="adj1" fmla="val -33971"/>
              <a:gd name="adj2" fmla="val 54022"/>
            </a:avLst>
          </a:prstGeom>
          <a:solidFill>
            <a:srgbClr val="00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Alunni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Fare lezione …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ma come?</a:t>
            </a:r>
          </a:p>
        </p:txBody>
      </p:sp>
    </p:spTree>
    <p:extLst>
      <p:ext uri="{BB962C8B-B14F-4D97-AF65-F5344CB8AC3E}">
        <p14:creationId xmlns:p14="http://schemas.microsoft.com/office/powerpoint/2010/main" val="37475130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67544" y="1412776"/>
            <a:ext cx="8208912" cy="1384995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i="1" dirty="0">
                <a:latin typeface="Candara" pitchFamily="34" charset="0"/>
              </a:rPr>
              <a:t>“fare lezione” </a:t>
            </a:r>
            <a:r>
              <a:rPr lang="it-IT" sz="2800" dirty="0"/>
              <a:t>con modalità che pongono al centro i ragazzi e i processi cognitivi, metacognitivi, affettivi e    	sociali attive, cooperative e riflessive</a:t>
            </a:r>
            <a:endParaRPr lang="it-IT" sz="2800" i="1" dirty="0">
              <a:latin typeface="Candara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67544" y="3429000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Prepara gli ambienti di apprendimento 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Presenta stimoli per attivare i processi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Promuove apprendimento collaborativo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Prevede e svolge azioni di sostegno e orientamento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Facilita la riflessione meta cognitiva sui processi, sulle scelte e sui risultati ottenuti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800" dirty="0"/>
              <a:t> Ricorre e valorizza diverse forme di valutazione</a:t>
            </a:r>
          </a:p>
        </p:txBody>
      </p:sp>
      <p:sp>
        <p:nvSpPr>
          <p:cNvPr id="7" name="Fumetto 3 6"/>
          <p:cNvSpPr/>
          <p:nvPr/>
        </p:nvSpPr>
        <p:spPr>
          <a:xfrm>
            <a:off x="251520" y="2276872"/>
            <a:ext cx="2304256" cy="1152128"/>
          </a:xfrm>
          <a:prstGeom prst="wedgeEllipseCallout">
            <a:avLst>
              <a:gd name="adj1" fmla="val -33971"/>
              <a:gd name="adj2" fmla="val 54022"/>
            </a:avLst>
          </a:prstGeom>
          <a:solidFill>
            <a:srgbClr val="3399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Insegnante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55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Fare lezione …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ma come?</a:t>
            </a:r>
          </a:p>
        </p:txBody>
      </p:sp>
    </p:spTree>
    <p:extLst>
      <p:ext uri="{BB962C8B-B14F-4D97-AF65-F5344CB8AC3E}">
        <p14:creationId xmlns:p14="http://schemas.microsoft.com/office/powerpoint/2010/main" val="42617511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467544" y="1412776"/>
            <a:ext cx="8208912" cy="1384995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800" i="1" dirty="0">
                <a:latin typeface="Candara" pitchFamily="34" charset="0"/>
              </a:rPr>
              <a:t>“fare lezione” </a:t>
            </a:r>
            <a:r>
              <a:rPr lang="it-IT" sz="2800" dirty="0"/>
              <a:t>con modalità che pongono al centro i ragazzi e i processi cognitivi, metacognitivi, affettivi e    	sociali attive, cooperative e riflessive</a:t>
            </a:r>
            <a:endParaRPr lang="it-IT" sz="2800" i="1" dirty="0">
              <a:latin typeface="Candara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67544" y="321297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Formulano e provano ipotesi di lavoro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Si confrontano, scambiano conoscenze e informazioni con i pari e con l’insegnante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Espongono processi e strategie messe in campo, argomentano sui risultati del compito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Assumono consapevolezza di punti di forza di debolezza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Mediano modelli, stili, esperienze, atteggiamenti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Aiutano i compagni in difficoltà</a:t>
            </a:r>
          </a:p>
          <a:p>
            <a:pPr indent="72000" algn="just">
              <a:buClr>
                <a:srgbClr val="FF0066"/>
              </a:buClr>
              <a:buFont typeface="Wingdings" pitchFamily="2" charset="2"/>
              <a:buChar char="Ø"/>
            </a:pPr>
            <a:r>
              <a:rPr lang="it-IT" sz="2400" dirty="0"/>
              <a:t> Partecipano alla valutazione</a:t>
            </a:r>
          </a:p>
        </p:txBody>
      </p:sp>
      <p:sp>
        <p:nvSpPr>
          <p:cNvPr id="7" name="Fumetto 3 6"/>
          <p:cNvSpPr/>
          <p:nvPr/>
        </p:nvSpPr>
        <p:spPr>
          <a:xfrm>
            <a:off x="179512" y="2204864"/>
            <a:ext cx="2304256" cy="1152128"/>
          </a:xfrm>
          <a:prstGeom prst="wedgeEllipseCallout">
            <a:avLst>
              <a:gd name="adj1" fmla="val -33971"/>
              <a:gd name="adj2" fmla="val 54022"/>
            </a:avLst>
          </a:prstGeom>
          <a:solidFill>
            <a:srgbClr val="3399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Alunni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56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Fare lezione … </a:t>
            </a:r>
            <a:r>
              <a:rPr lang="it-IT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ma come?</a:t>
            </a:r>
          </a:p>
        </p:txBody>
      </p:sp>
    </p:spTree>
    <p:extLst>
      <p:ext uri="{BB962C8B-B14F-4D97-AF65-F5344CB8AC3E}">
        <p14:creationId xmlns:p14="http://schemas.microsoft.com/office/powerpoint/2010/main" val="19842282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10"/>
          <p:cNvSpPr>
            <a:spLocks noGrp="1"/>
          </p:cNvSpPr>
          <p:nvPr>
            <p:ph idx="1"/>
          </p:nvPr>
        </p:nvSpPr>
        <p:spPr>
          <a:xfrm>
            <a:off x="899592" y="1988840"/>
            <a:ext cx="824440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800" dirty="0">
                <a:latin typeface="Candara" pitchFamily="34" charset="0"/>
              </a:rPr>
              <a:t> 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052736"/>
            <a:ext cx="8064896" cy="524759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3200" i="1" dirty="0"/>
              <a:t>fisico</a:t>
            </a:r>
            <a:r>
              <a:rPr lang="it-IT" sz="3200" dirty="0"/>
              <a:t> : angoli, tavoli “attrezzati”,  organizzazione aula, aule didattiche “decentrate”…)</a:t>
            </a:r>
          </a:p>
          <a:p>
            <a:pPr algn="just">
              <a:spcBef>
                <a:spcPts val="600"/>
              </a:spcBef>
            </a:pPr>
            <a:r>
              <a:rPr lang="it-IT" sz="3200" i="1" dirty="0"/>
              <a:t>psicologico</a:t>
            </a:r>
            <a:r>
              <a:rPr lang="it-IT" sz="3200" dirty="0"/>
              <a:t> (situazioni di relazione, clima relazionale, emozioni …)</a:t>
            </a:r>
          </a:p>
          <a:p>
            <a:pPr algn="just">
              <a:spcBef>
                <a:spcPts val="600"/>
              </a:spcBef>
            </a:pPr>
            <a:r>
              <a:rPr lang="it-IT" sz="3200" i="1" dirty="0"/>
              <a:t>virtuale</a:t>
            </a:r>
            <a:r>
              <a:rPr lang="it-IT" sz="3200" dirty="0"/>
              <a:t> (navigazione in rete …)</a:t>
            </a:r>
          </a:p>
          <a:p>
            <a:pPr algn="just">
              <a:spcBef>
                <a:spcPts val="600"/>
              </a:spcBef>
            </a:pPr>
            <a:r>
              <a:rPr lang="it-IT" sz="3200" i="1" dirty="0">
                <a:solidFill>
                  <a:srgbClr val="C00000"/>
                </a:solidFill>
                <a:latin typeface="Candara" pitchFamily="34" charset="0"/>
              </a:rPr>
              <a:t>mediatori didattici </a:t>
            </a:r>
            <a:r>
              <a:rPr lang="it-IT" sz="3200" i="1" dirty="0"/>
              <a:t>per</a:t>
            </a:r>
            <a:r>
              <a:rPr lang="it-IT" sz="3200" dirty="0"/>
              <a:t> l’apprendimento e </a:t>
            </a:r>
            <a:r>
              <a:rPr lang="it-IT" sz="3200" i="1" dirty="0"/>
              <a:t>per</a:t>
            </a:r>
            <a:r>
              <a:rPr lang="it-IT" sz="3200" dirty="0"/>
              <a:t> l’insegnamento : attivi, iconici, simbolici, analogici (esperienze dirette cooperative, oggetti, strumenti, sussidi, audiovisivi, libri, documenti e materiali digitali, giochi di ruolo)</a:t>
            </a: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57</a:t>
            </a:fld>
            <a:endParaRPr lang="it-IT" dirty="0"/>
          </a:p>
        </p:txBody>
      </p:sp>
      <p:sp>
        <p:nvSpPr>
          <p:cNvPr id="19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64896" cy="620688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ambiente di apprendimento</a:t>
            </a:r>
          </a:p>
        </p:txBody>
      </p:sp>
    </p:spTree>
    <p:extLst>
      <p:ext uri="{BB962C8B-B14F-4D97-AF65-F5344CB8AC3E}">
        <p14:creationId xmlns:p14="http://schemas.microsoft.com/office/powerpoint/2010/main" val="2937316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620688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strumenti compensativi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052736"/>
            <a:ext cx="8136904" cy="520142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2400" dirty="0"/>
              <a:t>Computer e tablet (possibilmente con stampante)</a:t>
            </a:r>
          </a:p>
          <a:p>
            <a:pPr algn="just">
              <a:spcBef>
                <a:spcPts val="600"/>
              </a:spcBef>
            </a:pPr>
            <a:r>
              <a:rPr lang="it-IT" sz="2400" dirty="0"/>
              <a:t>Programmi di video-scrittura con correttore ortografico (possibilmente vocale)  e con tecnologie di sintesi vocale (anche per le lingue straniere)</a:t>
            </a:r>
          </a:p>
          <a:p>
            <a:pPr algn="just">
              <a:spcBef>
                <a:spcPts val="600"/>
              </a:spcBef>
            </a:pPr>
            <a:r>
              <a:rPr lang="it-IT" sz="2400" b="1" dirty="0"/>
              <a:t> </a:t>
            </a:r>
            <a:r>
              <a:rPr lang="it-IT" sz="2400" dirty="0"/>
              <a:t>Risorse audio (file audio digitali, audiolibri …). </a:t>
            </a:r>
          </a:p>
          <a:p>
            <a:pPr algn="just">
              <a:spcBef>
                <a:spcPts val="600"/>
              </a:spcBef>
            </a:pPr>
            <a:r>
              <a:rPr lang="it-IT" sz="2400" dirty="0"/>
              <a:t>Registratore digitale o di altri strumenti di registrazione per uso personale, ausili  per il calcolo (tavola pitagorica, linee dei numeri …), calcolatrice con foglio di calcolo (possibilmente calcolatrice vocale) </a:t>
            </a:r>
          </a:p>
          <a:p>
            <a:pPr algn="just">
              <a:spcBef>
                <a:spcPts val="600"/>
              </a:spcBef>
            </a:pPr>
            <a:r>
              <a:rPr lang="it-IT" sz="2400" dirty="0"/>
              <a:t>Schemi, tabelle, mappe, formulari, presentazioni multimediali, diagrammi di flusso dizionari digitali, software didattici e compensativi , come supporto durante compiti e verifiche scritte, altro ...</a:t>
            </a:r>
            <a:r>
              <a:rPr lang="it-IT" sz="2400" b="1" dirty="0"/>
              <a:t>  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 rot="16200000">
            <a:off x="-324544" y="2708920"/>
            <a:ext cx="1103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200" dirty="0"/>
              <a:t>Antonia Carlini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58</a:t>
            </a:fld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5084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620688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facilitazioni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908720"/>
            <a:ext cx="7920880" cy="5262979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i="1" dirty="0">
                <a:solidFill>
                  <a:srgbClr val="C00000"/>
                </a:solidFill>
                <a:latin typeface="Candara" pitchFamily="34" charset="0"/>
              </a:rPr>
              <a:t>Dispense</a:t>
            </a:r>
            <a:r>
              <a:rPr lang="it-IT" sz="2400" dirty="0"/>
              <a:t>: lettura ad alta voce in classe, uso 4 caratteri di scrittura prime fasi apprendimento , uso corsivo e stampato minuscolo,  scrittura sotto dettatura di testi e/o appunti, copia testi dalla lavagna, studio mnemonico tabelline, forme verbali, poesie, utilizzo tempi standard, L2 in forma scritta</a:t>
            </a:r>
          </a:p>
          <a:p>
            <a:pPr algn="just"/>
            <a:r>
              <a:rPr lang="it-IT" sz="2400" i="1" dirty="0">
                <a:solidFill>
                  <a:srgbClr val="C00000"/>
                </a:solidFill>
                <a:latin typeface="Candara" pitchFamily="34" charset="0"/>
              </a:rPr>
              <a:t>Adattamenti</a:t>
            </a:r>
            <a:r>
              <a:rPr lang="it-IT" sz="2400" dirty="0">
                <a:latin typeface="Candara" pitchFamily="34" charset="0"/>
              </a:rPr>
              <a:t>: </a:t>
            </a:r>
            <a:r>
              <a:rPr lang="it-IT" sz="2400" dirty="0"/>
              <a:t>riduzione consegne senza modificare obiettivi, riduzione carichi di lavoro, distribuzione compiti e interrogazioni di più  materie , </a:t>
            </a:r>
            <a:r>
              <a:rPr lang="it-IT" sz="2400" dirty="0">
                <a:latin typeface="Candara" pitchFamily="34" charset="0"/>
              </a:rPr>
              <a:t>altr</a:t>
            </a:r>
            <a:r>
              <a:rPr lang="it-IT" sz="2400" dirty="0"/>
              <a:t>o …</a:t>
            </a:r>
          </a:p>
          <a:p>
            <a:pPr algn="just"/>
            <a:r>
              <a:rPr lang="it-IT" sz="2400" i="1" dirty="0">
                <a:solidFill>
                  <a:srgbClr val="C00000"/>
                </a:solidFill>
                <a:latin typeface="Candara" pitchFamily="34" charset="0"/>
              </a:rPr>
              <a:t>Integrazioni</a:t>
            </a:r>
            <a:r>
              <a:rPr lang="it-IT" sz="2400" dirty="0">
                <a:latin typeface="Candara" pitchFamily="34" charset="0"/>
              </a:rPr>
              <a:t>: </a:t>
            </a:r>
            <a:r>
              <a:rPr lang="it-IT" sz="2400" dirty="0"/>
              <a:t>libri di testo con appunti su supporto registrato, digitalizzato,  sintesi vocale, mappe, schemi, formulari </a:t>
            </a:r>
          </a:p>
          <a:p>
            <a:pPr algn="just"/>
            <a:r>
              <a:rPr lang="it-IT" sz="2400" i="1" dirty="0">
                <a:solidFill>
                  <a:srgbClr val="C00000"/>
                </a:solidFill>
                <a:latin typeface="Candara" pitchFamily="34" charset="0"/>
              </a:rPr>
              <a:t>Valutazione</a:t>
            </a:r>
            <a:r>
              <a:rPr lang="it-IT" sz="2400" dirty="0">
                <a:latin typeface="Candara" pitchFamily="34" charset="0"/>
              </a:rPr>
              <a:t>: </a:t>
            </a:r>
            <a:r>
              <a:rPr lang="it-IT" sz="2400" dirty="0"/>
              <a:t>verifiche scritte con supporti multimediali, domande a risposta multipla, possibilità completamento nella discussione orale, uso schemi e mappe; valutazione procedimenti e non calcoli, contenuto e non errori ortografici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365125"/>
          </a:xfrm>
        </p:spPr>
        <p:txBody>
          <a:bodyPr/>
          <a:lstStyle/>
          <a:p>
            <a:r>
              <a:rPr lang="it-IT" dirty="0"/>
              <a:t>Antonia Carlini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660232" y="6165304"/>
            <a:ext cx="2133600" cy="365125"/>
          </a:xfrm>
        </p:spPr>
        <p:txBody>
          <a:bodyPr/>
          <a:lstStyle/>
          <a:p>
            <a:fld id="{0850373B-A4F5-4396-A99E-F3CFAAA8FD68}" type="slidenum">
              <a:rPr lang="it-IT" smtClean="0"/>
              <a:pPr/>
              <a:t>59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431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79" y="5404272"/>
            <a:ext cx="2880321" cy="1453728"/>
          </a:xfrm>
          <a:prstGeom prst="rect">
            <a:avLst/>
          </a:prstGeom>
        </p:spPr>
      </p:pic>
      <p:sp>
        <p:nvSpPr>
          <p:cNvPr id="8" name="Fumetto 3 7"/>
          <p:cNvSpPr/>
          <p:nvPr/>
        </p:nvSpPr>
        <p:spPr>
          <a:xfrm>
            <a:off x="0" y="1032688"/>
            <a:ext cx="3744415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Il docente referente x l’inclusione coordina i </a:t>
            </a: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gruppi dedicati</a:t>
            </a:r>
          </a:p>
        </p:txBody>
      </p:sp>
      <p:sp>
        <p:nvSpPr>
          <p:cNvPr id="9" name="Rettangolo 8"/>
          <p:cNvSpPr/>
          <p:nvPr/>
        </p:nvSpPr>
        <p:spPr>
          <a:xfrm>
            <a:off x="3307184" y="332656"/>
            <a:ext cx="5425231" cy="528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2800" dirty="0"/>
              <a:t>autoanalisi e valutazione del grado di inclusività della scuola – della classe</a:t>
            </a:r>
          </a:p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2800" dirty="0"/>
              <a:t>pianificazione e verifica azioni per l’inclusione e scelte metodologico - didattiche e organizzative per il miglioramento</a:t>
            </a:r>
          </a:p>
          <a:p>
            <a:pPr marL="601200" indent="-457200" algn="just">
              <a:lnSpc>
                <a:spcPct val="110000"/>
              </a:lnSpc>
              <a:buClr>
                <a:srgbClr val="FF0066"/>
              </a:buClr>
              <a:buFont typeface="+mj-lt"/>
              <a:buAutoNum type="arabicPeriod"/>
            </a:pPr>
            <a:r>
              <a:rPr lang="it-IT" sz="2800" dirty="0"/>
              <a:t>ricerca, documentazione e nella disseminazione di buone pratiche inclusive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31113" y="4736499"/>
            <a:ext cx="2681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0066"/>
                </a:solidFill>
                <a:latin typeface="Segoe Print" panose="02000600000000000000" pitchFamily="2" charset="0"/>
              </a:rPr>
              <a:t>Ambiti del coordinamento e indicatori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37429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Antonia Carlini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60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112474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it-IT" sz="4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Modelli valutativi:</a:t>
            </a:r>
            <a:endParaRPr lang="it-IT" sz="48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Formativa-orientativa</a:t>
            </a:r>
            <a:endParaRPr lang="it-IT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Sommativa-incrementale</a:t>
            </a:r>
            <a:endParaRPr lang="it-IT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it-IT" sz="4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Autentica – di padronanza</a:t>
            </a:r>
            <a:endParaRPr lang="it-IT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81467-3B68-45A2-A727-02C3B079EA6E}" type="slidenum">
              <a:rPr lang="it-IT" smtClean="0"/>
              <a:pPr/>
              <a:t>61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43240" y="6492875"/>
            <a:ext cx="2895600" cy="365125"/>
          </a:xfrm>
        </p:spPr>
        <p:txBody>
          <a:bodyPr/>
          <a:lstStyle/>
          <a:p>
            <a:r>
              <a:rPr lang="it-IT" dirty="0" smtClean="0"/>
              <a:t>Antonia Carlini </a:t>
            </a:r>
            <a:endParaRPr lang="it-IT" dirty="0"/>
          </a:p>
        </p:txBody>
      </p:sp>
      <p:sp>
        <p:nvSpPr>
          <p:cNvPr id="7" name="Fumetto 3 6"/>
          <p:cNvSpPr/>
          <p:nvPr/>
        </p:nvSpPr>
        <p:spPr>
          <a:xfrm>
            <a:off x="428596" y="357166"/>
            <a:ext cx="3714776" cy="2786082"/>
          </a:xfrm>
          <a:prstGeom prst="wedgeEllipseCallou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latin typeface="Arial Narrow" pitchFamily="34" charset="0"/>
              </a:rPr>
              <a:t>Valutazione </a:t>
            </a:r>
          </a:p>
          <a:p>
            <a:pPr algn="ctr"/>
            <a:r>
              <a:rPr lang="it-IT" sz="3600" i="1" dirty="0" smtClean="0">
                <a:latin typeface="Arial Narrow" pitchFamily="34" charset="0"/>
              </a:rPr>
              <a:t>per</a:t>
            </a:r>
            <a:r>
              <a:rPr lang="it-IT" sz="3200" dirty="0" smtClean="0">
                <a:latin typeface="Arial Narrow" pitchFamily="34" charset="0"/>
              </a:rPr>
              <a:t> l’apprendimento</a:t>
            </a:r>
          </a:p>
        </p:txBody>
      </p:sp>
      <p:sp>
        <p:nvSpPr>
          <p:cNvPr id="14" name="Fumetto 3 13"/>
          <p:cNvSpPr/>
          <p:nvPr/>
        </p:nvSpPr>
        <p:spPr>
          <a:xfrm>
            <a:off x="4714876" y="357166"/>
            <a:ext cx="3714776" cy="2786082"/>
          </a:xfrm>
          <a:prstGeom prst="wedgeEllipseCallou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latin typeface="Arial Narrow" pitchFamily="34" charset="0"/>
              </a:rPr>
              <a:t>Valutazione </a:t>
            </a:r>
            <a:r>
              <a:rPr lang="it-IT" sz="3600" i="1" dirty="0" smtClean="0">
                <a:latin typeface="Arial Narrow" pitchFamily="34" charset="0"/>
              </a:rPr>
              <a:t>dell’</a:t>
            </a:r>
            <a:r>
              <a:rPr lang="it-IT" sz="3200" dirty="0" smtClean="0">
                <a:latin typeface="Arial Narrow" pitchFamily="34" charset="0"/>
              </a:rPr>
              <a:t> l’apprendimento</a:t>
            </a:r>
          </a:p>
        </p:txBody>
      </p:sp>
      <p:sp>
        <p:nvSpPr>
          <p:cNvPr id="15" name="Fumetto 3 14"/>
          <p:cNvSpPr/>
          <p:nvPr/>
        </p:nvSpPr>
        <p:spPr>
          <a:xfrm>
            <a:off x="642910" y="3500438"/>
            <a:ext cx="3714776" cy="2786082"/>
          </a:xfrm>
          <a:prstGeom prst="wedgeEllipseCallou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latin typeface="Arial Narrow" pitchFamily="34" charset="0"/>
              </a:rPr>
              <a:t>Valutazione </a:t>
            </a:r>
          </a:p>
          <a:p>
            <a:pPr algn="ctr"/>
            <a:r>
              <a:rPr lang="it-IT" sz="3600" i="1" dirty="0" smtClean="0">
                <a:latin typeface="Arial Narrow" pitchFamily="34" charset="0"/>
              </a:rPr>
              <a:t>come</a:t>
            </a:r>
          </a:p>
          <a:p>
            <a:pPr algn="ctr"/>
            <a:r>
              <a:rPr lang="it-IT" sz="3200" dirty="0" smtClean="0">
                <a:latin typeface="Arial Narrow" pitchFamily="34" charset="0"/>
              </a:rPr>
              <a:t>apprendimento</a:t>
            </a:r>
          </a:p>
        </p:txBody>
      </p:sp>
      <p:sp>
        <p:nvSpPr>
          <p:cNvPr id="16" name="Fumetto 3 15"/>
          <p:cNvSpPr/>
          <p:nvPr/>
        </p:nvSpPr>
        <p:spPr>
          <a:xfrm>
            <a:off x="4786314" y="3571876"/>
            <a:ext cx="3714776" cy="2786082"/>
          </a:xfrm>
          <a:prstGeom prst="wedgeEllipseCallou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latin typeface="Arial Narrow" pitchFamily="34" charset="0"/>
              </a:rPr>
              <a:t>Valutazione </a:t>
            </a:r>
          </a:p>
          <a:p>
            <a:pPr algn="ctr"/>
            <a:r>
              <a:rPr lang="it-IT" sz="3600" i="1" dirty="0" smtClean="0">
                <a:latin typeface="Arial Narrow" pitchFamily="34" charset="0"/>
              </a:rPr>
              <a:t>della</a:t>
            </a:r>
          </a:p>
          <a:p>
            <a:pPr algn="ctr"/>
            <a:r>
              <a:rPr lang="it-IT" sz="3200" dirty="0" smtClean="0">
                <a:latin typeface="Arial Narrow" pitchFamily="34" charset="0"/>
              </a:rPr>
              <a:t>competenza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</p:spTree>
    <p:extLst>
      <p:ext uri="{BB962C8B-B14F-4D97-AF65-F5344CB8AC3E}">
        <p14:creationId xmlns:p14="http://schemas.microsoft.com/office/powerpoint/2010/main" val="396012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8584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sellaDiTesto 10"/>
          <p:cNvSpPr txBox="1"/>
          <p:nvPr/>
        </p:nvSpPr>
        <p:spPr>
          <a:xfrm>
            <a:off x="0" y="1"/>
            <a:ext cx="4504730" cy="683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it-IT" sz="3200" b="1" dirty="0" smtClean="0">
              <a:solidFill>
                <a:srgbClr val="006699"/>
              </a:solidFill>
              <a:latin typeface="Segoe Print" pitchFamily="2" charset="0"/>
            </a:endParaRPr>
          </a:p>
          <a:p>
            <a:pPr algn="ctr">
              <a:spcBef>
                <a:spcPts val="600"/>
              </a:spcBef>
            </a:pPr>
            <a:r>
              <a:rPr lang="it-IT" sz="4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Print" pitchFamily="2" charset="0"/>
              </a:rPr>
              <a:t>Grazie</a:t>
            </a:r>
            <a:endParaRPr lang="it-IT" sz="4800" dirty="0" smtClean="0">
              <a:solidFill>
                <a:srgbClr val="FF0066"/>
              </a:solidFill>
              <a:latin typeface="Segoe Print" pitchFamily="2" charset="0"/>
            </a:endParaRPr>
          </a:p>
          <a:p>
            <a:pPr algn="ctr">
              <a:spcBef>
                <a:spcPts val="600"/>
              </a:spcBef>
            </a:pPr>
            <a:r>
              <a:rPr lang="it-IT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Print" pitchFamily="2" charset="0"/>
              </a:rPr>
              <a:t>e</a:t>
            </a:r>
          </a:p>
          <a:p>
            <a:pPr algn="ctr"/>
            <a:r>
              <a:rPr lang="it-IT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Print" pitchFamily="2" charset="0"/>
              </a:rPr>
              <a:t>buon lavoro!!</a:t>
            </a:r>
            <a:r>
              <a:rPr lang="it-IT" sz="2400" dirty="0" smtClean="0">
                <a:solidFill>
                  <a:srgbClr val="FF0066"/>
                </a:solidFill>
                <a:latin typeface="Segoe Print" pitchFamily="2" charset="0"/>
                <a:sym typeface="Wingdings"/>
              </a:rPr>
              <a:t> </a:t>
            </a:r>
          </a:p>
          <a:p>
            <a:pPr algn="ctr"/>
            <a:r>
              <a:rPr lang="it-IT" sz="5400" b="1" dirty="0" smtClean="0">
                <a:solidFill>
                  <a:srgbClr val="FF0066"/>
                </a:solidFill>
                <a:latin typeface="Segoe Print" pitchFamily="2" charset="0"/>
                <a:sym typeface="Wingdings"/>
              </a:rPr>
              <a:t></a:t>
            </a:r>
            <a:endParaRPr lang="it-IT" sz="3600" b="1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FF33CC"/>
              </a:solidFill>
              <a:sym typeface="Wingdings" pitchFamily="2" charset="2"/>
            </a:endParaRPr>
          </a:p>
          <a:p>
            <a:pPr algn="ctr"/>
            <a:endParaRPr lang="it-IT" sz="2800" dirty="0" smtClean="0">
              <a:solidFill>
                <a:srgbClr val="3333FF"/>
              </a:solidFill>
            </a:endParaRPr>
          </a:p>
          <a:p>
            <a:pPr algn="ctr"/>
            <a:endParaRPr lang="it-IT" sz="2800" dirty="0">
              <a:solidFill>
                <a:srgbClr val="3333FF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50131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8596" y="5572140"/>
            <a:ext cx="730499" cy="769441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85852" y="5572140"/>
            <a:ext cx="20746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  <a:latin typeface="Candara" pitchFamily="34" charset="0"/>
              </a:rPr>
              <a:t>Antonia Carlini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  <a:latin typeface="Candara" pitchFamily="34" charset="0"/>
              </a:rPr>
              <a:t> Frosinone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89E-4976-4FB0-A765-DDD9500F131C}" type="slidenum">
              <a:rPr lang="it-IT" smtClean="0"/>
              <a:pPr/>
              <a:t>62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Antonia Carlini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4572008"/>
            <a:ext cx="3970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antonia.carlini@alice.it</a:t>
            </a:r>
            <a:endParaRPr lang="it-IT" sz="3600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643438" y="4786322"/>
            <a:ext cx="1928826" cy="1571636"/>
          </a:xfrm>
          <a:prstGeom prst="rect">
            <a:avLst/>
          </a:prstGeom>
          <a:solidFill>
            <a:srgbClr val="0099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EDIZIONE</a:t>
            </a:r>
          </a:p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TECNODID</a:t>
            </a:r>
          </a:p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2017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3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/>
      <p:bldP spid="10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62046"/>
            <a:ext cx="6478488" cy="3194304"/>
          </a:xfrm>
          <a:prstGeom prst="rect">
            <a:avLst/>
          </a:prstGeom>
        </p:spPr>
      </p:pic>
      <p:sp>
        <p:nvSpPr>
          <p:cNvPr id="8" name="Fumetto 3 7"/>
          <p:cNvSpPr/>
          <p:nvPr/>
        </p:nvSpPr>
        <p:spPr>
          <a:xfrm>
            <a:off x="107504" y="980728"/>
            <a:ext cx="3744415" cy="3168352"/>
          </a:xfrm>
          <a:prstGeom prst="wedgeEllipseCallout">
            <a:avLst/>
          </a:prstGeom>
          <a:solidFill>
            <a:srgbClr val="00CC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r>
              <a:rPr lang="it-I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Il docente referente x l’inclusione coordina gruppi dedicati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853046" y="476803"/>
            <a:ext cx="4589710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it-IT" sz="2800" dirty="0"/>
              <a:t>Gruppo di Lavoro per l’Handicap Operativo  (GLHO)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845023" y="1616568"/>
            <a:ext cx="42633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Gruppo di Lavoro per l’Inclusione</a:t>
            </a:r>
          </a:p>
          <a:p>
            <a:pPr algn="ctr"/>
            <a:r>
              <a:rPr lang="it-IT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(GLI)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2" name="Freccia a destra 1"/>
          <p:cNvSpPr/>
          <p:nvPr/>
        </p:nvSpPr>
        <p:spPr>
          <a:xfrm>
            <a:off x="3136781" y="561840"/>
            <a:ext cx="538721" cy="85093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 rot="19697795">
            <a:off x="6827748" y="4579229"/>
            <a:ext cx="197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Livello SCUOLA</a:t>
            </a:r>
          </a:p>
        </p:txBody>
      </p:sp>
    </p:spTree>
    <p:extLst>
      <p:ext uri="{BB962C8B-B14F-4D97-AF65-F5344CB8AC3E}">
        <p14:creationId xmlns:p14="http://schemas.microsoft.com/office/powerpoint/2010/main" val="342203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0" name="Fumetto 3 9"/>
          <p:cNvSpPr/>
          <p:nvPr/>
        </p:nvSpPr>
        <p:spPr>
          <a:xfrm>
            <a:off x="-111366" y="1167725"/>
            <a:ext cx="3995936" cy="3168352"/>
          </a:xfrm>
          <a:prstGeom prst="wedgeEllipseCallout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Coordinamento del GLHO</a:t>
            </a:r>
          </a:p>
          <a:p>
            <a:pPr marL="144000" algn="ctr">
              <a:lnSpc>
                <a:spcPct val="110000"/>
              </a:lnSpc>
            </a:pPr>
            <a:r>
              <a:rPr lang="it-IT" sz="3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libri"/>
                <a:cs typeface="Calibri"/>
              </a:rPr>
              <a:t>- Livello classe</a:t>
            </a:r>
          </a:p>
          <a:p>
            <a:pPr marL="144000" algn="ctr">
              <a:lnSpc>
                <a:spcPct val="110000"/>
              </a:lnSpc>
            </a:pPr>
            <a:endParaRPr lang="it-IT" sz="3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libri"/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4869160"/>
            <a:ext cx="3126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Ambiti del coordinamento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3770186" y="400409"/>
            <a:ext cx="4916614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Elaborazione PEI – PDP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Condivisione di scelte educative, didattiche e organizzative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Verifica in itinere apprendimenti e partecipazione 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Mediazione modelli e strategie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Adattamenti PEI – PDP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Valutazione finale 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Adozione iniziative per la continuità e azioni di  raccordo</a:t>
            </a:r>
          </a:p>
          <a:p>
            <a:pPr marL="342900" lvl="0" indent="-342900" algn="just">
              <a:spcAft>
                <a:spcPts val="600"/>
              </a:spcAft>
              <a:buClr>
                <a:srgbClr val="3399FF"/>
              </a:buClr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it-IT" sz="2600" dirty="0"/>
              <a:t>Pianificazione azioni di miglioramento</a:t>
            </a:r>
          </a:p>
        </p:txBody>
      </p:sp>
    </p:spTree>
    <p:extLst>
      <p:ext uri="{BB962C8B-B14F-4D97-AF65-F5344CB8AC3E}">
        <p14:creationId xmlns:p14="http://schemas.microsoft.com/office/powerpoint/2010/main" val="428460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Antonia Carlini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0373B-A4F5-4396-A99E-F3CFAAA8FD68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3114997" y="382875"/>
            <a:ext cx="5696272" cy="5813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pianifica gli incontri e definisce i profili organizzativi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prepara la riunione: materiali e stimoli per il gruppo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analizza l’andamento della riunione e promuove la riflessione partecipata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elabora strumenti per la registrazione delle attività del gruppo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elabora strumenti per facilitare il lavoro del gruppo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raccoglie modelli, strumenti e buone pratiche da sviluppare nel gruppo</a:t>
            </a:r>
          </a:p>
          <a:p>
            <a:pPr marL="486900" indent="-342900" algn="just">
              <a:lnSpc>
                <a:spcPct val="110000"/>
              </a:lnSpc>
              <a:buClr>
                <a:srgbClr val="3399FF"/>
              </a:buClr>
              <a:buFont typeface="Arial" panose="020B0604020202020204" pitchFamily="34" charset="0"/>
              <a:buChar char="•"/>
            </a:pPr>
            <a:r>
              <a:rPr lang="it-IT" sz="2600" dirty="0">
                <a:ea typeface="Calibri"/>
                <a:cs typeface="Calibri"/>
              </a:rPr>
              <a:t>promuove la disseminazione …</a:t>
            </a:r>
          </a:p>
        </p:txBody>
      </p:sp>
      <p:pic>
        <p:nvPicPr>
          <p:cNvPr id="7" name="Picture 2" descr="http://www.smsparabiago.it/archivio_sito/comunicazioni/immagini/regola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76" y="1015374"/>
            <a:ext cx="3312368" cy="3600400"/>
          </a:xfrm>
          <a:prstGeom prst="rect">
            <a:avLst/>
          </a:prstGeom>
          <a:noFill/>
        </p:spPr>
      </p:pic>
      <p:sp>
        <p:nvSpPr>
          <p:cNvPr id="3" name="Fumetto 3 2"/>
          <p:cNvSpPr/>
          <p:nvPr/>
        </p:nvSpPr>
        <p:spPr>
          <a:xfrm>
            <a:off x="1205880" y="214702"/>
            <a:ext cx="1322387" cy="1074783"/>
          </a:xfrm>
          <a:prstGeom prst="wedgeEllipseCallout">
            <a:avLst>
              <a:gd name="adj1" fmla="val -22638"/>
              <a:gd name="adj2" fmla="val 71175"/>
            </a:avLst>
          </a:prstGeom>
          <a:solidFill>
            <a:srgbClr val="FF00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0" i="1" dirty="0">
                <a:solidFill>
                  <a:schemeClr val="bg1"/>
                </a:solidFill>
                <a:latin typeface="Candara" panose="020E0502030303020204" pitchFamily="34" charset="0"/>
              </a:rPr>
              <a:t>?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0" y="6642556"/>
            <a:ext cx="24117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E’ vietata la diffusione e la riproduzione (L.633-1941 )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3206" y="4615774"/>
            <a:ext cx="292773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600" b="1" dirty="0">
                <a:solidFill>
                  <a:srgbClr val="FF0066"/>
                </a:solidFill>
                <a:latin typeface="Segoe Print" panose="02000600000000000000" pitchFamily="2" charset="0"/>
              </a:rPr>
              <a:t>Quali azioni per un coordinamento efficace?</a:t>
            </a:r>
            <a:endParaRPr lang="it-IT" sz="26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355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14825</TotalTime>
  <Words>3855</Words>
  <Application>Microsoft Office PowerPoint</Application>
  <PresentationFormat>Presentazione su schermo (4:3)</PresentationFormat>
  <Paragraphs>748</Paragraphs>
  <Slides>62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62</vt:i4>
      </vt:variant>
    </vt:vector>
  </HeadingPairs>
  <TitlesOfParts>
    <vt:vector size="63" baseType="lpstr">
      <vt:lpstr>Tema di Office</vt:lpstr>
      <vt:lpstr>Presentazione standard di PowerPoint</vt:lpstr>
      <vt:lpstr>Presentazione standard di PowerPoint</vt:lpstr>
      <vt:lpstr>Piste di riflessione … con aperture operative 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Individuazione BES: uno strumento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Individuazione BES: la delibera</vt:lpstr>
      <vt:lpstr>Presentazione standard di PowerPoint</vt:lpstr>
      <vt:lpstr>Presentazione standard di PowerPoint</vt:lpstr>
      <vt:lpstr>Competenze chiave per l’inclusione</vt:lpstr>
      <vt:lpstr>PDP : procedura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Un compito genera risonanza emozionale positiva … piacere di …</vt:lpstr>
      <vt:lpstr>Presentazione standard di PowerPoint</vt:lpstr>
      <vt:lpstr>… e la demotivazione?</vt:lpstr>
      <vt:lpstr>Le relazioni in classe</vt:lpstr>
      <vt:lpstr>Presentazione standard di PowerPoint</vt:lpstr>
      <vt:lpstr>Presentazione standard di PowerPoint</vt:lpstr>
      <vt:lpstr>Presentazione standard di PowerPoint</vt:lpstr>
      <vt:lpstr>La risorsa compagni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Fare lezione … ma come?</vt:lpstr>
      <vt:lpstr>Fare lezione … ma come?</vt:lpstr>
      <vt:lpstr>Fare lezione … ma come?</vt:lpstr>
      <vt:lpstr>Fare lezione … ma come?</vt:lpstr>
      <vt:lpstr>ambiente di apprendimento</vt:lpstr>
      <vt:lpstr>strumenti compensativi </vt:lpstr>
      <vt:lpstr>facilitazioni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Istituti comprensivi</dc:title>
  <dc:creator>Client</dc:creator>
  <cp:lastModifiedBy>Antonella</cp:lastModifiedBy>
  <cp:revision>791</cp:revision>
  <dcterms:created xsi:type="dcterms:W3CDTF">2012-03-19T14:36:42Z</dcterms:created>
  <dcterms:modified xsi:type="dcterms:W3CDTF">2018-09-24T11:44:02Z</dcterms:modified>
</cp:coreProperties>
</file>